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2" r:id="rId3"/>
    <p:sldId id="265" r:id="rId4"/>
    <p:sldId id="264" r:id="rId5"/>
    <p:sldId id="281" r:id="rId6"/>
    <p:sldId id="266" r:id="rId7"/>
    <p:sldId id="272" r:id="rId8"/>
    <p:sldId id="273" r:id="rId9"/>
    <p:sldId id="263" r:id="rId10"/>
    <p:sldId id="274" r:id="rId11"/>
    <p:sldId id="276" r:id="rId12"/>
    <p:sldId id="275" r:id="rId13"/>
    <p:sldId id="267" r:id="rId14"/>
    <p:sldId id="277" r:id="rId15"/>
    <p:sldId id="278" r:id="rId16"/>
    <p:sldId id="279" r:id="rId17"/>
    <p:sldId id="28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B919"/>
    <a:srgbClr val="0BC721"/>
    <a:srgbClr val="004821"/>
    <a:srgbClr val="007033"/>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A63264-674B-41FC-9C27-0E8A64F1F71D}"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63264-674B-41FC-9C27-0E8A64F1F71D}"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63264-674B-41FC-9C27-0E8A64F1F71D}"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63264-674B-41FC-9C27-0E8A64F1F71D}"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A63264-674B-41FC-9C27-0E8A64F1F71D}"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A63264-674B-41FC-9C27-0E8A64F1F71D}"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A63264-674B-41FC-9C27-0E8A64F1F71D}" type="datetimeFigureOut">
              <a:rPr lang="en-US" smtClean="0"/>
              <a:t>10/26/2018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A63264-674B-41FC-9C27-0E8A64F1F71D}" type="datetimeFigureOut">
              <a:rPr lang="en-US" smtClean="0"/>
              <a:t>10/26/2018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63264-674B-41FC-9C27-0E8A64F1F71D}" type="datetimeFigureOut">
              <a:rPr lang="en-US" smtClean="0"/>
              <a:t>10/26/2018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A63264-674B-41FC-9C27-0E8A64F1F71D}"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E89F9-B044-494F-BBA9-CFEE3F9CFDE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7A63264-674B-41FC-9C27-0E8A64F1F71D}" type="datetimeFigureOut">
              <a:rPr lang="en-US" smtClean="0"/>
              <a:t>10/26/2018</a:t>
            </a:fld>
            <a:endParaRPr lang="en-US"/>
          </a:p>
        </p:txBody>
      </p:sp>
      <p:sp>
        <p:nvSpPr>
          <p:cNvPr id="9" name="Slide Number Placeholder 8"/>
          <p:cNvSpPr>
            <a:spLocks noGrp="1"/>
          </p:cNvSpPr>
          <p:nvPr>
            <p:ph type="sldNum" sz="quarter" idx="11"/>
          </p:nvPr>
        </p:nvSpPr>
        <p:spPr/>
        <p:txBody>
          <a:bodyPr/>
          <a:lstStyle/>
          <a:p>
            <a:fld id="{137E89F9-B044-494F-BBA9-CFEE3F9CFDE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37E89F9-B044-494F-BBA9-CFEE3F9CFDE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7A63264-674B-41FC-9C27-0E8A64F1F71D}" type="datetimeFigureOut">
              <a:rPr lang="en-US" smtClean="0"/>
              <a:t>10/26/2018</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391444"/>
            <a:ext cx="7543800" cy="2078087"/>
          </a:xfrm>
        </p:spPr>
        <p:txBody>
          <a:bodyPr/>
          <a:lstStyle/>
          <a:p>
            <a:pPr algn="just"/>
            <a:r>
              <a:rPr lang="el-GR" sz="2800" b="1" dirty="0"/>
              <a:t>Ο ΠΕΡΙ </a:t>
            </a:r>
            <a:r>
              <a:rPr lang="el-GR" sz="2800" b="1" dirty="0" smtClean="0"/>
              <a:t>ΣΥΣΤΑΣΗΣ ΥΠΗΡΕΣΙΑΣ </a:t>
            </a:r>
            <a:r>
              <a:rPr lang="el-GR" sz="2800" b="1" dirty="0"/>
              <a:t>ΕΠΙΘΕΩΡΗΣΕΩΝ ΣΤΟ </a:t>
            </a:r>
            <a:r>
              <a:rPr lang="el-GR" sz="2800" b="1" dirty="0" smtClean="0"/>
              <a:t>ΥΠΟΥΡΓΕΙΟ ΕΡΓΑΣΙΑΣ</a:t>
            </a:r>
            <a:r>
              <a:rPr lang="el-GR" sz="2800" b="1" dirty="0"/>
              <a:t>, ΠΡΟΝΟΙΑΣ ΚΑΙ ΚΟΙΝΩΝΙΚΩΝ ΑΣΦΑΛΙΣΕΩΝ </a:t>
            </a:r>
            <a:r>
              <a:rPr lang="el-GR" sz="2800" b="1" dirty="0" smtClean="0"/>
              <a:t>ΝΟΜΟΣ ΤΟΥ 2017</a:t>
            </a:r>
            <a:endParaRPr lang="en-US" sz="2800" dirty="0"/>
          </a:p>
        </p:txBody>
      </p:sp>
      <p:sp>
        <p:nvSpPr>
          <p:cNvPr id="3" name="Subtitle 2"/>
          <p:cNvSpPr>
            <a:spLocks noGrp="1"/>
          </p:cNvSpPr>
          <p:nvPr>
            <p:ph type="subTitle" idx="1"/>
          </p:nvPr>
        </p:nvSpPr>
        <p:spPr>
          <a:xfrm>
            <a:off x="432656" y="3789040"/>
            <a:ext cx="7630616" cy="1066800"/>
          </a:xfrm>
        </p:spPr>
        <p:txBody>
          <a:bodyPr>
            <a:noAutofit/>
          </a:bodyPr>
          <a:lstStyle/>
          <a:p>
            <a:pPr algn="r"/>
            <a:r>
              <a:rPr lang="el-GR" sz="2800" b="1" dirty="0" smtClean="0"/>
              <a:t>ΑΝΤΗΣ ΑΠΟΣΤΟΛΟΥ</a:t>
            </a:r>
          </a:p>
          <a:p>
            <a:pPr algn="r"/>
            <a:r>
              <a:rPr lang="el-GR" sz="2800" b="1" dirty="0" smtClean="0"/>
              <a:t>ΠΡΟΪΣΤΑΜΕΝΟΣ ΥΠΗΡΕΣΙΑΣ ΕΠΙΘΕΩΡΗΣΕΩΝ </a:t>
            </a:r>
            <a:endParaRPr lang="en-US" sz="2800" b="1"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pic>
        <p:nvPicPr>
          <p:cNvPr id="7" name="Picture 6"/>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34351409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2132856"/>
            <a:ext cx="7200800" cy="2088232"/>
          </a:xfrm>
        </p:spPr>
        <p:txBody>
          <a:bodyPr>
            <a:noAutofit/>
          </a:bodyPr>
          <a:lstStyle/>
          <a:p>
            <a:r>
              <a:rPr lang="el-GR" b="1" u="sng" dirty="0" smtClean="0">
                <a:solidFill>
                  <a:schemeClr val="tx2">
                    <a:lumMod val="75000"/>
                  </a:schemeClr>
                </a:solidFill>
              </a:rPr>
              <a:t>Ο ΕΠΙΘΕΩΡΗΤΗΣ ΥΠΟΧΡΕΟΥΤΑΙ </a:t>
            </a:r>
          </a:p>
          <a:p>
            <a:pPr>
              <a:buClrTx/>
            </a:pPr>
            <a:endParaRPr lang="el-GR" b="1" dirty="0" smtClean="0">
              <a:solidFill>
                <a:schemeClr val="tx2">
                  <a:lumMod val="75000"/>
                </a:schemeClr>
              </a:solidFill>
            </a:endParaRPr>
          </a:p>
          <a:p>
            <a:pPr marL="342900" indent="-342900" algn="just">
              <a:buClrTx/>
              <a:buFont typeface="Arial" pitchFamily="34" charset="0"/>
              <a:buChar char="•"/>
            </a:pPr>
            <a:r>
              <a:rPr lang="el-GR" b="1" dirty="0" smtClean="0">
                <a:solidFill>
                  <a:schemeClr val="tx2">
                    <a:lumMod val="75000"/>
                  </a:schemeClr>
                </a:solidFill>
              </a:rPr>
              <a:t>Να συμπληρώνει δελτίο ελέγχου σε συγκεκριμένο τύπο μετά από κάθε επιθεώρηση </a:t>
            </a:r>
          </a:p>
          <a:p>
            <a:pPr marL="342900" indent="-342900" algn="just">
              <a:buClrTx/>
              <a:buFont typeface="Arial" pitchFamily="34" charset="0"/>
              <a:buChar char="•"/>
            </a:pPr>
            <a:r>
              <a:rPr lang="el-GR" b="1" dirty="0" smtClean="0">
                <a:solidFill>
                  <a:schemeClr val="tx2">
                    <a:lumMod val="75000"/>
                  </a:schemeClr>
                </a:solidFill>
              </a:rPr>
              <a:t>Αντίγραφο του οποίου στέλλεται στον οικείο διευθυντή </a:t>
            </a:r>
          </a:p>
          <a:p>
            <a:pPr marL="342900" indent="-342900">
              <a:buClrTx/>
              <a:buFont typeface="Arial" pitchFamily="34" charset="0"/>
              <a:buChar char="•"/>
            </a:pPr>
            <a:endParaRPr lang="en-US" b="1" dirty="0">
              <a:solidFill>
                <a:schemeClr val="tx2">
                  <a:lumMod val="75000"/>
                </a:schemeClr>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2243279941"/>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2132856"/>
            <a:ext cx="7200800" cy="3096344"/>
          </a:xfrm>
        </p:spPr>
        <p:txBody>
          <a:bodyPr>
            <a:noAutofit/>
          </a:bodyPr>
          <a:lstStyle/>
          <a:p>
            <a:r>
              <a:rPr lang="el-GR" b="1" u="sng" dirty="0" smtClean="0">
                <a:solidFill>
                  <a:schemeClr val="tx2">
                    <a:lumMod val="75000"/>
                  </a:schemeClr>
                </a:solidFill>
              </a:rPr>
              <a:t>ΠΑΡΑΒΙΑΣΗ ΝΟΜΩΝ </a:t>
            </a:r>
            <a:endParaRPr lang="el-GR" b="1" dirty="0" smtClean="0">
              <a:solidFill>
                <a:schemeClr val="tx2">
                  <a:lumMod val="75000"/>
                </a:schemeClr>
              </a:solidFill>
            </a:endParaRPr>
          </a:p>
          <a:p>
            <a:pPr marL="342900" indent="-342900" algn="just">
              <a:buClrTx/>
              <a:buFont typeface="Arial" pitchFamily="34" charset="0"/>
              <a:buChar char="•"/>
            </a:pPr>
            <a:r>
              <a:rPr lang="el-GR" b="1" dirty="0">
                <a:solidFill>
                  <a:schemeClr val="tx2">
                    <a:lumMod val="75000"/>
                  </a:schemeClr>
                </a:solidFill>
              </a:rPr>
              <a:t>Η παράβαση των διατάξεων των Νόμων που περιγράφονται στον Πίνακα συνεπάγεται την επιβολή διοικητικού προστίμου πεντακοσίων ευρώ (€500)  για κάθε επηρεαζόμενο  </a:t>
            </a:r>
            <a:r>
              <a:rPr lang="el-GR" b="1" dirty="0" smtClean="0">
                <a:solidFill>
                  <a:schemeClr val="tx2">
                    <a:lumMod val="75000"/>
                  </a:schemeClr>
                </a:solidFill>
              </a:rPr>
              <a:t>εργοδοτούμενο</a:t>
            </a:r>
          </a:p>
          <a:p>
            <a:pPr marL="342900" indent="-342900" algn="just">
              <a:buClrTx/>
              <a:buFont typeface="Arial" pitchFamily="34" charset="0"/>
              <a:buChar char="•"/>
            </a:pPr>
            <a:r>
              <a:rPr lang="el-GR" b="1" dirty="0">
                <a:solidFill>
                  <a:schemeClr val="tx2">
                    <a:lumMod val="75000"/>
                  </a:schemeClr>
                </a:solidFill>
              </a:rPr>
              <a:t>Τ</a:t>
            </a:r>
            <a:r>
              <a:rPr lang="el-GR" b="1" dirty="0" smtClean="0">
                <a:solidFill>
                  <a:schemeClr val="tx2">
                    <a:lumMod val="75000"/>
                  </a:schemeClr>
                </a:solidFill>
              </a:rPr>
              <a:t>ο </a:t>
            </a:r>
            <a:r>
              <a:rPr lang="el-GR" b="1" dirty="0">
                <a:solidFill>
                  <a:schemeClr val="tx2">
                    <a:lumMod val="75000"/>
                  </a:schemeClr>
                </a:solidFill>
              </a:rPr>
              <a:t>συνολικό ποσό προστίμου δεν μπορεί να υπερβαίνει τις δέκα χιλιάδες ευρώ (€10.000) σε κάθε περίπτωση διαπίστωσης παράβασης</a:t>
            </a:r>
            <a:endParaRPr lang="en-US" b="1" dirty="0">
              <a:solidFill>
                <a:schemeClr val="tx2">
                  <a:lumMod val="75000"/>
                </a:schemeClr>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173044272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793251904"/>
              </p:ext>
            </p:extLst>
          </p:nvPr>
        </p:nvGraphicFramePr>
        <p:xfrm>
          <a:off x="193224" y="1647880"/>
          <a:ext cx="8640960" cy="5078909"/>
        </p:xfrm>
        <a:graphic>
          <a:graphicData uri="http://schemas.openxmlformats.org/drawingml/2006/table">
            <a:tbl>
              <a:tblPr firstRow="1" firstCol="1" bandRow="1">
                <a:tableStyleId>{5C22544A-7EE6-4342-B048-85BDC9FD1C3A}</a:tableStyleId>
              </a:tblPr>
              <a:tblGrid>
                <a:gridCol w="432048">
                  <a:extLst>
                    <a:ext uri="{9D8B030D-6E8A-4147-A177-3AD203B41FA5}">
                      <a16:colId xmlns:a16="http://schemas.microsoft.com/office/drawing/2014/main" val="20000"/>
                    </a:ext>
                  </a:extLst>
                </a:gridCol>
                <a:gridCol w="8208912">
                  <a:extLst>
                    <a:ext uri="{9D8B030D-6E8A-4147-A177-3AD203B41FA5}">
                      <a16:colId xmlns:a16="http://schemas.microsoft.com/office/drawing/2014/main" val="20001"/>
                    </a:ext>
                  </a:extLst>
                </a:gridCol>
              </a:tblGrid>
              <a:tr h="288036">
                <a:tc>
                  <a:txBody>
                    <a:bodyPr/>
                    <a:lstStyle/>
                    <a:p>
                      <a:pPr algn="ctr">
                        <a:lnSpc>
                          <a:spcPct val="115000"/>
                        </a:lnSpc>
                        <a:spcAft>
                          <a:spcPts val="1000"/>
                        </a:spcAft>
                      </a:pPr>
                      <a:r>
                        <a:rPr lang="el-GR" sz="1200" dirty="0" smtClean="0">
                          <a:effectLst/>
                        </a:rPr>
                        <a:t>Α/Α</a:t>
                      </a:r>
                      <a:endParaRPr lang="en-US" sz="1200" dirty="0">
                        <a:effectLst/>
                      </a:endParaRPr>
                    </a:p>
                  </a:txBody>
                  <a:tcPr marL="37867" marR="37867" marT="0" marB="0"/>
                </a:tc>
                <a:tc>
                  <a:txBody>
                    <a:bodyPr/>
                    <a:lstStyle/>
                    <a:p>
                      <a:pPr algn="ctr">
                        <a:lnSpc>
                          <a:spcPct val="115000"/>
                        </a:lnSpc>
                        <a:spcAft>
                          <a:spcPts val="1000"/>
                        </a:spcAft>
                      </a:pPr>
                      <a:r>
                        <a:rPr lang="el-GR" sz="1600" dirty="0" smtClean="0">
                          <a:effectLst/>
                        </a:rPr>
                        <a:t>Διατάξεις </a:t>
                      </a:r>
                      <a:r>
                        <a:rPr lang="el-GR" sz="1600" dirty="0">
                          <a:effectLst/>
                        </a:rPr>
                        <a:t>Νόμων για την παράβαση των  οποίων επιβάλλεται διοικητικό πρόστιμο.</a:t>
                      </a:r>
                      <a:endParaRPr lang="en-US" sz="1600" dirty="0">
                        <a:effectLst/>
                        <a:latin typeface="Calibri"/>
                        <a:ea typeface="MS Mincho"/>
                        <a:cs typeface="Times New Roman"/>
                      </a:endParaRPr>
                    </a:p>
                  </a:txBody>
                  <a:tcPr marL="37867" marR="37867" marT="0" marB="0"/>
                </a:tc>
                <a:extLst>
                  <a:ext uri="{0D108BD9-81ED-4DB2-BD59-A6C34878D82A}">
                    <a16:rowId xmlns:a16="http://schemas.microsoft.com/office/drawing/2014/main" val="10000"/>
                  </a:ext>
                </a:extLst>
              </a:tr>
              <a:tr h="341979">
                <a:tc>
                  <a:txBody>
                    <a:bodyPr/>
                    <a:lstStyle/>
                    <a:p>
                      <a:pPr algn="ctr">
                        <a:lnSpc>
                          <a:spcPct val="115000"/>
                        </a:lnSpc>
                        <a:spcAft>
                          <a:spcPts val="1000"/>
                        </a:spcAft>
                      </a:pPr>
                      <a:r>
                        <a:rPr lang="el-GR" sz="1200">
                          <a:effectLst/>
                        </a:rPr>
                        <a:t>1.</a:t>
                      </a:r>
                      <a:endParaRPr lang="en-US" sz="1200">
                        <a:effectLst/>
                        <a:latin typeface="Calibri"/>
                        <a:ea typeface="MS Mincho"/>
                        <a:cs typeface="Times New Roman"/>
                      </a:endParaRPr>
                    </a:p>
                  </a:txBody>
                  <a:tcPr marL="37867" marR="37867" marT="0" marB="0"/>
                </a:tc>
                <a:tc>
                  <a:txBody>
                    <a:bodyPr/>
                    <a:lstStyle/>
                    <a:p>
                      <a:pPr algn="just">
                        <a:lnSpc>
                          <a:spcPct val="115000"/>
                        </a:lnSpc>
                        <a:spcAft>
                          <a:spcPts val="0"/>
                        </a:spcAft>
                      </a:pPr>
                      <a:r>
                        <a:rPr lang="el-GR" sz="1400" dirty="0">
                          <a:effectLst/>
                        </a:rPr>
                        <a:t>Άρθρα 4 και 8 του περί της Απόσπασης Εργαζομένων στο Πλαίσιο Παροχής Υπηρεσιών Νόμου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01"/>
                  </a:ext>
                </a:extLst>
              </a:tr>
              <a:tr h="249058">
                <a:tc>
                  <a:txBody>
                    <a:bodyPr/>
                    <a:lstStyle/>
                    <a:p>
                      <a:pPr algn="ctr">
                        <a:lnSpc>
                          <a:spcPct val="115000"/>
                        </a:lnSpc>
                        <a:spcAft>
                          <a:spcPts val="1000"/>
                        </a:spcAft>
                      </a:pPr>
                      <a:r>
                        <a:rPr lang="el-GR" sz="1200">
                          <a:effectLst/>
                        </a:rPr>
                        <a:t>2.</a:t>
                      </a:r>
                      <a:endParaRPr lang="en-US" sz="1200">
                        <a:effectLst/>
                        <a:latin typeface="Calibri"/>
                        <a:ea typeface="MS Mincho"/>
                        <a:cs typeface="Times New Roman"/>
                      </a:endParaRPr>
                    </a:p>
                  </a:txBody>
                  <a:tcPr marL="37867" marR="37867" marT="0" marB="0"/>
                </a:tc>
                <a:tc>
                  <a:txBody>
                    <a:bodyPr/>
                    <a:lstStyle/>
                    <a:p>
                      <a:pPr algn="just">
                        <a:lnSpc>
                          <a:spcPct val="115000"/>
                        </a:lnSpc>
                        <a:spcAft>
                          <a:spcPts val="0"/>
                        </a:spcAft>
                      </a:pPr>
                      <a:r>
                        <a:rPr lang="el-GR" sz="1400" dirty="0">
                          <a:effectLst/>
                        </a:rPr>
                        <a:t>Άρθρα 4 και 4Α του περί Προστασίας της Μητρότητας Νόμου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02"/>
                  </a:ext>
                </a:extLst>
              </a:tr>
              <a:tr h="341979">
                <a:tc>
                  <a:txBody>
                    <a:bodyPr/>
                    <a:lstStyle/>
                    <a:p>
                      <a:pPr algn="ctr">
                        <a:lnSpc>
                          <a:spcPct val="115000"/>
                        </a:lnSpc>
                        <a:spcAft>
                          <a:spcPts val="1000"/>
                        </a:spcAft>
                      </a:pPr>
                      <a:r>
                        <a:rPr lang="el-GR" sz="1200">
                          <a:effectLst/>
                        </a:rPr>
                        <a:t>3.</a:t>
                      </a:r>
                      <a:endParaRPr lang="en-US" sz="1200">
                        <a:effectLst/>
                        <a:latin typeface="Calibri"/>
                        <a:ea typeface="MS Mincho"/>
                        <a:cs typeface="Times New Roman"/>
                      </a:endParaRPr>
                    </a:p>
                  </a:txBody>
                  <a:tcPr marL="37867" marR="37867" marT="0" marB="0"/>
                </a:tc>
                <a:tc>
                  <a:txBody>
                    <a:bodyPr/>
                    <a:lstStyle/>
                    <a:p>
                      <a:pPr algn="just">
                        <a:lnSpc>
                          <a:spcPct val="115000"/>
                        </a:lnSpc>
                        <a:spcAft>
                          <a:spcPts val="0"/>
                        </a:spcAft>
                      </a:pPr>
                      <a:r>
                        <a:rPr lang="el-GR" sz="1400" dirty="0">
                          <a:effectLst/>
                        </a:rPr>
                        <a:t>Άρθρο 6 του περί της Εργασίας μέσω Επιχείρησης Προσωρινής Απασχόλησης Νόμου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03"/>
                  </a:ext>
                </a:extLst>
              </a:tr>
              <a:tr h="341979">
                <a:tc>
                  <a:txBody>
                    <a:bodyPr/>
                    <a:lstStyle/>
                    <a:p>
                      <a:pPr algn="ctr">
                        <a:lnSpc>
                          <a:spcPct val="115000"/>
                        </a:lnSpc>
                        <a:spcAft>
                          <a:spcPts val="1000"/>
                        </a:spcAft>
                      </a:pPr>
                      <a:r>
                        <a:rPr lang="el-GR" sz="1200">
                          <a:effectLst/>
                        </a:rPr>
                        <a:t>4.</a:t>
                      </a:r>
                      <a:endParaRPr lang="en-US" sz="1200">
                        <a:effectLst/>
                        <a:latin typeface="Calibri"/>
                        <a:ea typeface="MS Mincho"/>
                        <a:cs typeface="Times New Roman"/>
                      </a:endParaRPr>
                    </a:p>
                  </a:txBody>
                  <a:tcPr marL="37867" marR="37867" marT="0" marB="0"/>
                </a:tc>
                <a:tc>
                  <a:txBody>
                    <a:bodyPr/>
                    <a:lstStyle/>
                    <a:p>
                      <a:pPr algn="just">
                        <a:lnSpc>
                          <a:spcPct val="115000"/>
                        </a:lnSpc>
                        <a:spcAft>
                          <a:spcPts val="0"/>
                        </a:spcAft>
                      </a:pPr>
                      <a:r>
                        <a:rPr lang="el-GR" sz="1400" dirty="0">
                          <a:effectLst/>
                        </a:rPr>
                        <a:t>Άρθρα 5, 8 μέχρι 13 και 15 μέχρι 17 του περί Προστασίας των Νέων κατά την Απασχόληση Νόμου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04"/>
                  </a:ext>
                </a:extLst>
              </a:tr>
              <a:tr h="341979">
                <a:tc>
                  <a:txBody>
                    <a:bodyPr/>
                    <a:lstStyle/>
                    <a:p>
                      <a:pPr algn="ctr">
                        <a:lnSpc>
                          <a:spcPct val="115000"/>
                        </a:lnSpc>
                        <a:spcAft>
                          <a:spcPts val="1000"/>
                        </a:spcAft>
                      </a:pPr>
                      <a:r>
                        <a:rPr lang="el-GR" sz="1200">
                          <a:effectLst/>
                        </a:rPr>
                        <a:t>5.</a:t>
                      </a:r>
                      <a:endParaRPr lang="en-US" sz="1200">
                        <a:effectLst/>
                        <a:latin typeface="Calibri"/>
                        <a:ea typeface="MS Mincho"/>
                        <a:cs typeface="Times New Roman"/>
                      </a:endParaRPr>
                    </a:p>
                  </a:txBody>
                  <a:tcPr marL="37867" marR="37867" marT="0" marB="0"/>
                </a:tc>
                <a:tc>
                  <a:txBody>
                    <a:bodyPr/>
                    <a:lstStyle/>
                    <a:p>
                      <a:pPr algn="just">
                        <a:lnSpc>
                          <a:spcPct val="115000"/>
                        </a:lnSpc>
                        <a:spcAft>
                          <a:spcPts val="0"/>
                        </a:spcAft>
                      </a:pPr>
                      <a:r>
                        <a:rPr lang="el-GR" sz="1400" dirty="0">
                          <a:effectLst/>
                        </a:rPr>
                        <a:t>Άρθρο 17 του περί Γονικής Άδειας και Άδειας για Λόγους Aνωτέρας Bίας Nόμου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05"/>
                  </a:ext>
                </a:extLst>
              </a:tr>
              <a:tr h="458238">
                <a:tc>
                  <a:txBody>
                    <a:bodyPr/>
                    <a:lstStyle/>
                    <a:p>
                      <a:pPr algn="ctr">
                        <a:lnSpc>
                          <a:spcPct val="115000"/>
                        </a:lnSpc>
                        <a:spcAft>
                          <a:spcPts val="1000"/>
                        </a:spcAft>
                      </a:pPr>
                      <a:r>
                        <a:rPr lang="el-GR" sz="1200">
                          <a:effectLst/>
                        </a:rPr>
                        <a:t>6.</a:t>
                      </a:r>
                      <a:endParaRPr lang="en-US" sz="1200">
                        <a:effectLst/>
                        <a:latin typeface="Calibri"/>
                        <a:ea typeface="MS Mincho"/>
                        <a:cs typeface="Times New Roman"/>
                      </a:endParaRPr>
                    </a:p>
                  </a:txBody>
                  <a:tcPr marL="37867" marR="37867" marT="0" marB="0"/>
                </a:tc>
                <a:tc>
                  <a:txBody>
                    <a:bodyPr/>
                    <a:lstStyle/>
                    <a:p>
                      <a:pPr algn="just">
                        <a:lnSpc>
                          <a:spcPct val="115000"/>
                        </a:lnSpc>
                        <a:spcAft>
                          <a:spcPts val="0"/>
                        </a:spcAft>
                      </a:pPr>
                      <a:r>
                        <a:rPr lang="el-GR" sz="1400" dirty="0">
                          <a:effectLst/>
                        </a:rPr>
                        <a:t>Άρθρα 4 μέχρι 6 του περί Ενημέρωσης του Εργοδοτουμένου από τον Εργοδότη για τους Όρους που διέπουν τη Σύμβαση ή τη Σχέση Εργασίας Νόμου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06"/>
                  </a:ext>
                </a:extLst>
              </a:tr>
              <a:tr h="341979">
                <a:tc>
                  <a:txBody>
                    <a:bodyPr/>
                    <a:lstStyle/>
                    <a:p>
                      <a:pPr algn="ctr">
                        <a:lnSpc>
                          <a:spcPct val="115000"/>
                        </a:lnSpc>
                        <a:spcAft>
                          <a:spcPts val="1000"/>
                        </a:spcAft>
                      </a:pPr>
                      <a:r>
                        <a:rPr lang="el-GR" sz="1200">
                          <a:effectLst/>
                        </a:rPr>
                        <a:t>7.</a:t>
                      </a:r>
                      <a:endParaRPr lang="en-US" sz="1200">
                        <a:effectLst/>
                        <a:latin typeface="Calibri"/>
                        <a:ea typeface="MS Mincho"/>
                        <a:cs typeface="Times New Roman"/>
                      </a:endParaRPr>
                    </a:p>
                  </a:txBody>
                  <a:tcPr marL="37867" marR="37867" marT="0" marB="0"/>
                </a:tc>
                <a:tc>
                  <a:txBody>
                    <a:bodyPr/>
                    <a:lstStyle/>
                    <a:p>
                      <a:pPr algn="just">
                        <a:lnSpc>
                          <a:spcPct val="115000"/>
                        </a:lnSpc>
                        <a:spcAft>
                          <a:spcPts val="0"/>
                        </a:spcAft>
                      </a:pPr>
                      <a:r>
                        <a:rPr lang="el-GR" sz="1400" dirty="0">
                          <a:effectLst/>
                        </a:rPr>
                        <a:t>Άρθρο 12Δ του περί Εργοδοτουμένων με Μερική Απασχόληση (Απαγόρευση Δυσμενούς Μεταχείρισης) Νόμου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07"/>
                  </a:ext>
                </a:extLst>
              </a:tr>
              <a:tr h="341979">
                <a:tc>
                  <a:txBody>
                    <a:bodyPr/>
                    <a:lstStyle/>
                    <a:p>
                      <a:pPr algn="ctr">
                        <a:lnSpc>
                          <a:spcPct val="115000"/>
                        </a:lnSpc>
                        <a:spcAft>
                          <a:spcPts val="1000"/>
                        </a:spcAft>
                      </a:pPr>
                      <a:r>
                        <a:rPr lang="el-GR" sz="1200">
                          <a:effectLst/>
                        </a:rPr>
                        <a:t>8.</a:t>
                      </a:r>
                      <a:endParaRPr lang="en-US" sz="1200">
                        <a:effectLst/>
                        <a:latin typeface="Calibri"/>
                        <a:ea typeface="MS Mincho"/>
                        <a:cs typeface="Times New Roman"/>
                      </a:endParaRPr>
                    </a:p>
                  </a:txBody>
                  <a:tcPr marL="37867" marR="37867" marT="0" marB="0"/>
                </a:tc>
                <a:tc>
                  <a:txBody>
                    <a:bodyPr/>
                    <a:lstStyle/>
                    <a:p>
                      <a:pPr algn="just">
                        <a:lnSpc>
                          <a:spcPct val="115000"/>
                        </a:lnSpc>
                        <a:spcAft>
                          <a:spcPts val="0"/>
                        </a:spcAft>
                      </a:pPr>
                      <a:r>
                        <a:rPr lang="el-GR" sz="1400" dirty="0">
                          <a:effectLst/>
                        </a:rPr>
                        <a:t>Άρθρο 5Α του περί Εργοδοτουμένων εις Κέντρα Αναψυχής (Όροι Υπηρεσίας) Νόμου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08"/>
                  </a:ext>
                </a:extLst>
              </a:tr>
              <a:tr h="341979">
                <a:tc>
                  <a:txBody>
                    <a:bodyPr/>
                    <a:lstStyle/>
                    <a:p>
                      <a:pPr algn="ctr">
                        <a:lnSpc>
                          <a:spcPct val="115000"/>
                        </a:lnSpc>
                        <a:spcAft>
                          <a:spcPts val="1000"/>
                        </a:spcAft>
                      </a:pPr>
                      <a:r>
                        <a:rPr lang="el-GR" sz="1200">
                          <a:effectLst/>
                        </a:rPr>
                        <a:t>9.</a:t>
                      </a:r>
                      <a:endParaRPr lang="en-US" sz="1200">
                        <a:effectLst/>
                        <a:latin typeface="Calibri"/>
                        <a:ea typeface="MS Mincho"/>
                        <a:cs typeface="Times New Roman"/>
                      </a:endParaRPr>
                    </a:p>
                  </a:txBody>
                  <a:tcPr marL="37867" marR="37867" marT="0" marB="0"/>
                </a:tc>
                <a:tc>
                  <a:txBody>
                    <a:bodyPr/>
                    <a:lstStyle/>
                    <a:p>
                      <a:pPr algn="just">
                        <a:lnSpc>
                          <a:spcPct val="115000"/>
                        </a:lnSpc>
                        <a:spcAft>
                          <a:spcPts val="0"/>
                        </a:spcAft>
                      </a:pPr>
                      <a:r>
                        <a:rPr lang="el-GR" sz="1400" dirty="0">
                          <a:effectLst/>
                        </a:rPr>
                        <a:t>Κανονισμός 7 των περί Εργοδοτουμένων εις Ξενοδοχεία </a:t>
                      </a:r>
                      <a:r>
                        <a:rPr lang="el-GR" sz="1400" dirty="0" smtClean="0">
                          <a:effectLst/>
                        </a:rPr>
                        <a:t>(Όροι </a:t>
                      </a:r>
                      <a:r>
                        <a:rPr lang="el-GR" sz="1400" dirty="0">
                          <a:effectLst/>
                        </a:rPr>
                        <a:t>Υπηρεσίας) Κανονισμών</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09"/>
                  </a:ext>
                </a:extLst>
              </a:tr>
              <a:tr h="365739">
                <a:tc>
                  <a:txBody>
                    <a:bodyPr/>
                    <a:lstStyle/>
                    <a:p>
                      <a:pPr algn="ctr">
                        <a:lnSpc>
                          <a:spcPct val="115000"/>
                        </a:lnSpc>
                        <a:spcAft>
                          <a:spcPts val="1000"/>
                        </a:spcAft>
                      </a:pPr>
                      <a:r>
                        <a:rPr lang="el-GR" sz="1200">
                          <a:effectLst/>
                        </a:rPr>
                        <a:t>10</a:t>
                      </a:r>
                      <a:r>
                        <a:rPr lang="en-US" sz="1200">
                          <a:effectLst/>
                        </a:rPr>
                        <a:t>.</a:t>
                      </a:r>
                      <a:endParaRPr lang="en-US" sz="1200">
                        <a:effectLst/>
                        <a:latin typeface="Calibri"/>
                        <a:ea typeface="MS Mincho"/>
                        <a:cs typeface="Times New Roman"/>
                      </a:endParaRPr>
                    </a:p>
                  </a:txBody>
                  <a:tcPr marL="37867" marR="37867" marT="0" marB="0"/>
                </a:tc>
                <a:tc>
                  <a:txBody>
                    <a:bodyPr/>
                    <a:lstStyle/>
                    <a:p>
                      <a:pPr algn="just">
                        <a:lnSpc>
                          <a:spcPct val="115000"/>
                        </a:lnSpc>
                        <a:spcAft>
                          <a:spcPts val="0"/>
                        </a:spcAft>
                      </a:pPr>
                      <a:r>
                        <a:rPr lang="el-GR" sz="1400" dirty="0">
                          <a:effectLst/>
                        </a:rPr>
                        <a:t>Άρθρο 14 του περί Ίσης Αμοιβής μεταξύ Ανδρών και Γυναικών για την Ίδια Εργασία ή για Εργασία Ίσης Αξίας Νόμου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10"/>
                  </a:ext>
                </a:extLst>
              </a:tr>
              <a:tr h="249058">
                <a:tc>
                  <a:txBody>
                    <a:bodyPr/>
                    <a:lstStyle/>
                    <a:p>
                      <a:pPr algn="ctr">
                        <a:lnSpc>
                          <a:spcPct val="115000"/>
                        </a:lnSpc>
                        <a:spcBef>
                          <a:spcPts val="1000"/>
                        </a:spcBef>
                        <a:spcAft>
                          <a:spcPts val="1000"/>
                        </a:spcAft>
                      </a:pPr>
                      <a:r>
                        <a:rPr lang="el-GR" sz="1200">
                          <a:effectLst/>
                        </a:rPr>
                        <a:t>11.</a:t>
                      </a:r>
                      <a:endParaRPr lang="en-US" sz="1200">
                        <a:effectLst/>
                        <a:latin typeface="Calibri"/>
                        <a:ea typeface="MS Mincho"/>
                        <a:cs typeface="Times New Roman"/>
                      </a:endParaRPr>
                    </a:p>
                  </a:txBody>
                  <a:tcPr marL="37867" marR="37867" marT="0" marB="0"/>
                </a:tc>
                <a:tc>
                  <a:txBody>
                    <a:bodyPr/>
                    <a:lstStyle/>
                    <a:p>
                      <a:pPr algn="just">
                        <a:lnSpc>
                          <a:spcPct val="115000"/>
                        </a:lnSpc>
                        <a:spcAft>
                          <a:spcPts val="0"/>
                        </a:spcAft>
                      </a:pPr>
                      <a:r>
                        <a:rPr lang="el-GR" sz="1400" dirty="0">
                          <a:effectLst/>
                        </a:rPr>
                        <a:t>Άρθρα 3 και 12 του περί Κατωτάτου Ορίου Μισθών Νόμου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11"/>
                  </a:ext>
                </a:extLst>
              </a:tr>
              <a:tr h="185633">
                <a:tc>
                  <a:txBody>
                    <a:bodyPr/>
                    <a:lstStyle/>
                    <a:p>
                      <a:pPr algn="ctr">
                        <a:lnSpc>
                          <a:spcPct val="115000"/>
                        </a:lnSpc>
                        <a:spcAft>
                          <a:spcPts val="1000"/>
                        </a:spcAft>
                      </a:pPr>
                      <a:r>
                        <a:rPr lang="el-GR" sz="1200">
                          <a:effectLst/>
                        </a:rPr>
                        <a:t>12.</a:t>
                      </a:r>
                      <a:endParaRPr lang="en-US" sz="1200">
                        <a:effectLst/>
                        <a:latin typeface="Calibri"/>
                        <a:ea typeface="MS Mincho"/>
                        <a:cs typeface="Times New Roman"/>
                      </a:endParaRPr>
                    </a:p>
                  </a:txBody>
                  <a:tcPr marL="37867" marR="37867" marT="0" marB="0"/>
                </a:tc>
                <a:tc>
                  <a:txBody>
                    <a:bodyPr/>
                    <a:lstStyle/>
                    <a:p>
                      <a:pPr algn="just"/>
                      <a:r>
                        <a:rPr lang="el-GR" sz="1400" dirty="0">
                          <a:effectLst/>
                        </a:rPr>
                        <a:t>Άρθρα 3 μέχρι 12 του περί Προστασίας των Μισθών Νόμου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12"/>
                  </a:ext>
                </a:extLst>
              </a:tr>
              <a:tr h="390348">
                <a:tc>
                  <a:txBody>
                    <a:bodyPr/>
                    <a:lstStyle/>
                    <a:p>
                      <a:pPr algn="ctr">
                        <a:lnSpc>
                          <a:spcPct val="115000"/>
                        </a:lnSpc>
                        <a:spcAft>
                          <a:spcPts val="1000"/>
                        </a:spcAft>
                      </a:pPr>
                      <a:r>
                        <a:rPr lang="el-GR" sz="1200">
                          <a:effectLst/>
                        </a:rPr>
                        <a:t>13.</a:t>
                      </a:r>
                      <a:endParaRPr lang="en-US" sz="1200">
                        <a:effectLst/>
                        <a:latin typeface="Calibri"/>
                        <a:ea typeface="MS Mincho"/>
                        <a:cs typeface="Times New Roman"/>
                      </a:endParaRPr>
                    </a:p>
                  </a:txBody>
                  <a:tcPr marL="37867" marR="37867" marT="0" marB="0"/>
                </a:tc>
                <a:tc>
                  <a:txBody>
                    <a:bodyPr/>
                    <a:lstStyle/>
                    <a:p>
                      <a:pPr algn="just">
                        <a:lnSpc>
                          <a:spcPct val="115000"/>
                        </a:lnSpc>
                      </a:pPr>
                      <a:r>
                        <a:rPr lang="el-GR" sz="1400" dirty="0">
                          <a:effectLst/>
                        </a:rPr>
                        <a:t>Άρθρα 8 και 10 μέχρι 18 του περί της Ρύθμισης της Λειτουργίας Καταστημάτων και των Όρων Απασχόλησης των Υπαλλήλων τους Νόμου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13"/>
                  </a:ext>
                </a:extLst>
              </a:tr>
              <a:tr h="185633">
                <a:tc>
                  <a:txBody>
                    <a:bodyPr/>
                    <a:lstStyle/>
                    <a:p>
                      <a:pPr algn="ctr">
                        <a:lnSpc>
                          <a:spcPct val="115000"/>
                        </a:lnSpc>
                        <a:spcAft>
                          <a:spcPts val="1000"/>
                        </a:spcAft>
                      </a:pPr>
                      <a:r>
                        <a:rPr lang="el-GR" sz="1200">
                          <a:effectLst/>
                        </a:rPr>
                        <a:t>14.</a:t>
                      </a:r>
                      <a:endParaRPr lang="en-US" sz="1200">
                        <a:effectLst/>
                        <a:latin typeface="Calibri"/>
                        <a:ea typeface="MS Mincho"/>
                        <a:cs typeface="Times New Roman"/>
                      </a:endParaRPr>
                    </a:p>
                  </a:txBody>
                  <a:tcPr marL="37867" marR="37867" marT="0" marB="0"/>
                </a:tc>
                <a:tc>
                  <a:txBody>
                    <a:bodyPr/>
                    <a:lstStyle/>
                    <a:p>
                      <a:pPr algn="just"/>
                      <a:r>
                        <a:rPr lang="el-GR" sz="1400" dirty="0">
                          <a:effectLst/>
                        </a:rPr>
                        <a:t>Άρθρο 2 του περί Ωρών Απασχόλησης Νόμου</a:t>
                      </a:r>
                      <a:r>
                        <a:rPr lang="el-GR" sz="1400" dirty="0" smtClean="0">
                          <a:effectLst/>
                        </a:rPr>
                        <a:t>.</a:t>
                      </a:r>
                      <a:endParaRPr lang="en-US" sz="1400" dirty="0">
                        <a:effectLst/>
                      </a:endParaRPr>
                    </a:p>
                  </a:txBody>
                  <a:tcPr marL="37867" marR="37867" marT="0" marB="0"/>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293324726"/>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323528" y="1294047"/>
            <a:ext cx="7992888" cy="4176464"/>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endParaRPr lang="el-GR" b="1" dirty="0">
              <a:solidFill>
                <a:schemeClr val="tx2">
                  <a:lumMod val="75000"/>
                </a:schemeClr>
              </a:solidFill>
            </a:endParaRPr>
          </a:p>
          <a:p>
            <a:pPr marL="342900" indent="-342900">
              <a:buClrTx/>
              <a:buFont typeface="Arial" pitchFamily="34" charset="0"/>
              <a:buChar char="•"/>
            </a:pPr>
            <a:r>
              <a:rPr lang="el-GR" b="1" dirty="0" smtClean="0">
                <a:solidFill>
                  <a:schemeClr val="tx2">
                    <a:lumMod val="75000"/>
                  </a:schemeClr>
                </a:solidFill>
              </a:rPr>
              <a:t>Όταν διαπιστωθεί παράβαση επιδίδεται Ειδοποίηση Διαπίστωσης Παράβασης </a:t>
            </a:r>
          </a:p>
          <a:p>
            <a:pPr marL="342900" indent="-342900">
              <a:buClrTx/>
              <a:buFont typeface="Arial" pitchFamily="34" charset="0"/>
              <a:buChar char="•"/>
            </a:pPr>
            <a:r>
              <a:rPr lang="el-GR" b="1" dirty="0" smtClean="0">
                <a:solidFill>
                  <a:schemeClr val="tx2">
                    <a:lumMod val="75000"/>
                  </a:schemeClr>
                </a:solidFill>
              </a:rPr>
              <a:t>Σε 10 μέρες πρέπει να προσκομιστούν τα αναγκαία στοιχεία</a:t>
            </a:r>
          </a:p>
          <a:p>
            <a:pPr marL="342900" indent="-342900">
              <a:buClrTx/>
              <a:buFont typeface="Arial" pitchFamily="34" charset="0"/>
              <a:buChar char="•"/>
            </a:pPr>
            <a:r>
              <a:rPr lang="el-GR" b="1" dirty="0" smtClean="0">
                <a:solidFill>
                  <a:schemeClr val="tx2">
                    <a:lumMod val="75000"/>
                  </a:schemeClr>
                </a:solidFill>
              </a:rPr>
              <a:t>Με το πέρας της ημερομηνίας αυτής συντάσσεται Πράξη Επιβολής Προστίμου</a:t>
            </a:r>
          </a:p>
          <a:p>
            <a:pPr marL="342900" indent="-342900">
              <a:buClrTx/>
              <a:buFont typeface="Arial" pitchFamily="34" charset="0"/>
              <a:buChar char="•"/>
            </a:pPr>
            <a:r>
              <a:rPr lang="el-GR" b="1" dirty="0" smtClean="0">
                <a:solidFill>
                  <a:schemeClr val="tx2">
                    <a:lumMod val="75000"/>
                  </a:schemeClr>
                </a:solidFill>
              </a:rPr>
              <a:t>Πληρώνεται εντός 30 ημερών στα Επαρχιακά Γραφεία ΥΚΑ</a:t>
            </a:r>
          </a:p>
          <a:p>
            <a:pPr marL="342900" indent="-342900">
              <a:buClrTx/>
              <a:buFont typeface="Arial" pitchFamily="34" charset="0"/>
              <a:buChar char="•"/>
            </a:pPr>
            <a:r>
              <a:rPr lang="el-GR" b="1" dirty="0" smtClean="0">
                <a:solidFill>
                  <a:schemeClr val="tx2">
                    <a:lumMod val="75000"/>
                  </a:schemeClr>
                </a:solidFill>
              </a:rPr>
              <a:t>Εξόφληση πριν το πέρας των 30 ημερών, 30% μείωση</a:t>
            </a:r>
          </a:p>
          <a:p>
            <a:pPr marL="342900" indent="-342900">
              <a:buClrTx/>
              <a:buFont typeface="Arial" pitchFamily="34" charset="0"/>
              <a:buChar char="•"/>
            </a:pPr>
            <a:r>
              <a:rPr lang="el-GR" b="1" dirty="0" smtClean="0">
                <a:solidFill>
                  <a:schemeClr val="tx2">
                    <a:lumMod val="75000"/>
                  </a:schemeClr>
                </a:solidFill>
              </a:rPr>
              <a:t>Εξόφληση με το πέρας των 30 ημερών, αύξηση κατά €50 για </a:t>
            </a:r>
            <a:r>
              <a:rPr lang="el-GR" b="1" dirty="0">
                <a:solidFill>
                  <a:schemeClr val="tx2">
                    <a:lumMod val="75000"/>
                  </a:schemeClr>
                </a:solidFill>
              </a:rPr>
              <a:t>κάθε ημέρα </a:t>
            </a:r>
            <a:r>
              <a:rPr lang="el-GR" b="1" dirty="0" smtClean="0">
                <a:solidFill>
                  <a:schemeClr val="tx2">
                    <a:lumMod val="75000"/>
                  </a:schemeClr>
                </a:solidFill>
              </a:rPr>
              <a:t>καθυστέρησης </a:t>
            </a:r>
          </a:p>
          <a:p>
            <a:pPr marL="342900" indent="-342900">
              <a:buClrTx/>
              <a:buFont typeface="Arial" pitchFamily="34" charset="0"/>
              <a:buChar char="•"/>
            </a:pPr>
            <a:r>
              <a:rPr lang="el-GR" b="1" dirty="0" smtClean="0">
                <a:solidFill>
                  <a:schemeClr val="tx2">
                    <a:lumMod val="75000"/>
                  </a:schemeClr>
                </a:solidFill>
              </a:rPr>
              <a:t>Μπορεί να υποβληθεί ένσταση σε τριμελή Επιτροπή (με το Γενικό Διευθυντή του ΥΕΠΚΑ Πρόεδρο)</a:t>
            </a:r>
            <a:endParaRPr lang="el-GR" b="1" dirty="0">
              <a:solidFill>
                <a:schemeClr val="tx2">
                  <a:lumMod val="75000"/>
                </a:schemeClr>
              </a:solidFill>
            </a:endParaRPr>
          </a:p>
        </p:txBody>
      </p:sp>
      <p:sp>
        <p:nvSpPr>
          <p:cNvPr id="2" name="Rectangle 1"/>
          <p:cNvSpPr/>
          <p:nvPr/>
        </p:nvSpPr>
        <p:spPr>
          <a:xfrm>
            <a:off x="5140309" y="1123391"/>
            <a:ext cx="1656223" cy="461665"/>
          </a:xfrm>
          <a:prstGeom prst="rect">
            <a:avLst/>
          </a:prstGeom>
        </p:spPr>
        <p:txBody>
          <a:bodyPr wrap="none">
            <a:spAutoFit/>
          </a:bodyPr>
          <a:lstStyle/>
          <a:p>
            <a:r>
              <a:rPr lang="el-GR" sz="2400" b="1" u="sng" dirty="0"/>
              <a:t>ΔΙΑΔΙΚΑΣΙΑ</a:t>
            </a:r>
          </a:p>
        </p:txBody>
      </p:sp>
      <p:pic>
        <p:nvPicPr>
          <p:cNvPr id="9" name="Picture 8"/>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31092341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395536" y="1772816"/>
            <a:ext cx="7632848" cy="4032448"/>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ΤΗΡΗΣΗ ΜΗΤΡΩΟΥ ΕΠΙΘΕΩΡΗΣΕΩΝ ΓΙΑ ΕΠΙΧΕΙΡΗΣΕΙΣ ΚΑΙ ΑΥΤΟΕΡΓΟΔΟΤΟΥΜΕΝΟΥΣ ΟΠΟΥ ΑΝΑΓΡΑΦΟΝΤΑΙ ΣΤΟΙΧΕΙΑ ΟΠΩΣ:</a:t>
            </a:r>
          </a:p>
          <a:p>
            <a:endParaRPr lang="el-GR" b="1" u="sng" dirty="0">
              <a:solidFill>
                <a:schemeClr val="tx2">
                  <a:lumMod val="75000"/>
                </a:schemeClr>
              </a:solidFill>
            </a:endParaRPr>
          </a:p>
          <a:p>
            <a:pPr marL="342900" indent="-342900">
              <a:buFont typeface="Arial" pitchFamily="34" charset="0"/>
              <a:buChar char="•"/>
            </a:pPr>
            <a:r>
              <a:rPr lang="el-GR" b="1" dirty="0" smtClean="0">
                <a:solidFill>
                  <a:schemeClr val="tx2">
                    <a:lumMod val="75000"/>
                  </a:schemeClr>
                </a:solidFill>
              </a:rPr>
              <a:t>Ονοματεπώνυμο</a:t>
            </a:r>
          </a:p>
          <a:p>
            <a:pPr marL="342900" indent="-342900">
              <a:buFont typeface="Arial" pitchFamily="34" charset="0"/>
              <a:buChar char="•"/>
            </a:pPr>
            <a:r>
              <a:rPr lang="el-GR" b="1" dirty="0" smtClean="0">
                <a:solidFill>
                  <a:schemeClr val="tx2">
                    <a:lumMod val="75000"/>
                  </a:schemeClr>
                </a:solidFill>
              </a:rPr>
              <a:t>Αριθμό Μητρώου Εργοδότη (ΑΜΕ)</a:t>
            </a:r>
          </a:p>
          <a:p>
            <a:pPr marL="342900" indent="-342900">
              <a:buFont typeface="Arial" pitchFamily="34" charset="0"/>
              <a:buChar char="•"/>
            </a:pPr>
            <a:r>
              <a:rPr lang="el-GR" b="1" dirty="0" smtClean="0">
                <a:solidFill>
                  <a:schemeClr val="tx2">
                    <a:lumMod val="75000"/>
                  </a:schemeClr>
                </a:solidFill>
              </a:rPr>
              <a:t>Διεύθυνση υποστατικού</a:t>
            </a:r>
          </a:p>
          <a:p>
            <a:pPr marL="342900" indent="-342900">
              <a:buFont typeface="Arial" pitchFamily="34" charset="0"/>
              <a:buChar char="•"/>
            </a:pPr>
            <a:r>
              <a:rPr lang="el-GR" b="1" dirty="0" smtClean="0">
                <a:solidFill>
                  <a:schemeClr val="tx2">
                    <a:lumMod val="75000"/>
                  </a:schemeClr>
                </a:solidFill>
              </a:rPr>
              <a:t>Ημερομηνία έναρξης εργασιών </a:t>
            </a:r>
          </a:p>
          <a:p>
            <a:pPr marL="342900" indent="-342900">
              <a:buFont typeface="Arial" pitchFamily="34" charset="0"/>
              <a:buChar char="•"/>
            </a:pPr>
            <a:r>
              <a:rPr lang="el-GR" b="1" dirty="0" smtClean="0">
                <a:solidFill>
                  <a:schemeClr val="tx2">
                    <a:lumMod val="75000"/>
                  </a:schemeClr>
                </a:solidFill>
              </a:rPr>
              <a:t>Αριθμό απασχολούμενων </a:t>
            </a:r>
          </a:p>
          <a:p>
            <a:pPr marL="342900" indent="-342900">
              <a:buFont typeface="Arial" pitchFamily="34" charset="0"/>
              <a:buChar char="•"/>
            </a:pPr>
            <a:r>
              <a:rPr lang="el-GR" b="1" dirty="0" smtClean="0">
                <a:solidFill>
                  <a:schemeClr val="tx2">
                    <a:lumMod val="75000"/>
                  </a:schemeClr>
                </a:solidFill>
              </a:rPr>
              <a:t>Ημερομηνία επιθεώρησης</a:t>
            </a:r>
          </a:p>
          <a:p>
            <a:pPr marL="342900" indent="-342900">
              <a:buFont typeface="Arial" pitchFamily="34" charset="0"/>
              <a:buChar char="•"/>
            </a:pPr>
            <a:r>
              <a:rPr lang="el-GR" b="1" dirty="0" smtClean="0">
                <a:solidFill>
                  <a:schemeClr val="tx2">
                    <a:lumMod val="75000"/>
                  </a:schemeClr>
                </a:solidFill>
              </a:rPr>
              <a:t>Επιβληθείσες ποινές </a:t>
            </a:r>
          </a:p>
          <a:p>
            <a:pPr marL="342900" indent="-342900">
              <a:buFont typeface="Arial" pitchFamily="34" charset="0"/>
              <a:buChar char="•"/>
            </a:pPr>
            <a:r>
              <a:rPr lang="el-GR" b="1" dirty="0" smtClean="0">
                <a:solidFill>
                  <a:schemeClr val="tx2">
                    <a:lumMod val="75000"/>
                  </a:schemeClr>
                </a:solidFill>
              </a:rPr>
              <a:t>Καταδίκες </a:t>
            </a: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26565639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395536" y="1988840"/>
            <a:ext cx="7632848" cy="4680520"/>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ΥΠΟΧΡΕΩΣΗ ΓΙΑ:</a:t>
            </a:r>
          </a:p>
          <a:p>
            <a:endParaRPr lang="el-GR" b="1" u="sng" dirty="0">
              <a:solidFill>
                <a:schemeClr val="tx2">
                  <a:lumMod val="75000"/>
                </a:schemeClr>
              </a:solidFill>
            </a:endParaRPr>
          </a:p>
          <a:p>
            <a:pPr marL="342900" indent="-342900">
              <a:buFont typeface="Arial" pitchFamily="34" charset="0"/>
              <a:buChar char="•"/>
            </a:pPr>
            <a:r>
              <a:rPr lang="el-GR" b="1" dirty="0" smtClean="0">
                <a:solidFill>
                  <a:schemeClr val="tx2">
                    <a:lumMod val="75000"/>
                  </a:schemeClr>
                </a:solidFill>
              </a:rPr>
              <a:t>Διαφύλαξη κάθε ζητήματος ή πληροφορίας ως απόρρητο</a:t>
            </a:r>
          </a:p>
          <a:p>
            <a:pPr marL="342900" indent="-342900">
              <a:buFont typeface="Arial" pitchFamily="34" charset="0"/>
              <a:buChar char="•"/>
            </a:pPr>
            <a:r>
              <a:rPr lang="el-GR" b="1" dirty="0" smtClean="0">
                <a:solidFill>
                  <a:schemeClr val="tx2">
                    <a:lumMod val="75000"/>
                  </a:schemeClr>
                </a:solidFill>
              </a:rPr>
              <a:t>Αστική ευθύνη σύμφωνα με το Άρθρο 70 του περί Δημόσιας Υπηρεσίας Νόμου </a:t>
            </a: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112554184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395536" y="1916832"/>
            <a:ext cx="7632848" cy="3430408"/>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ΠΑΡΕΜΠΟΔΙΣΗ ΕΡΓΟΥ ΕΠΙΘΕΩΡΗΤΗ:</a:t>
            </a:r>
          </a:p>
          <a:p>
            <a:endParaRPr lang="el-GR" b="1" u="sng" dirty="0">
              <a:solidFill>
                <a:schemeClr val="tx2">
                  <a:lumMod val="75000"/>
                </a:schemeClr>
              </a:solidFill>
            </a:endParaRPr>
          </a:p>
          <a:p>
            <a:pPr marL="342900" indent="-342900">
              <a:buFont typeface="Arial" pitchFamily="34" charset="0"/>
              <a:buChar char="•"/>
            </a:pPr>
            <a:r>
              <a:rPr lang="el-GR" b="1" dirty="0" smtClean="0">
                <a:solidFill>
                  <a:schemeClr val="tx2">
                    <a:lumMod val="75000"/>
                  </a:schemeClr>
                </a:solidFill>
              </a:rPr>
              <a:t>Αρνείται να απαντήσει ή απαντά ψευδώς </a:t>
            </a:r>
          </a:p>
          <a:p>
            <a:pPr marL="342900" indent="-342900">
              <a:buFont typeface="Arial" pitchFamily="34" charset="0"/>
              <a:buChar char="•"/>
            </a:pPr>
            <a:r>
              <a:rPr lang="el-GR" b="1" dirty="0" smtClean="0">
                <a:solidFill>
                  <a:schemeClr val="tx2">
                    <a:lumMod val="75000"/>
                  </a:schemeClr>
                </a:solidFill>
              </a:rPr>
              <a:t>Παραλείπει να παρουσιάσει οποιοδήποτε αρχείο</a:t>
            </a:r>
          </a:p>
          <a:p>
            <a:pPr marL="342900" indent="-342900">
              <a:buFont typeface="Arial" pitchFamily="34" charset="0"/>
              <a:buChar char="•"/>
            </a:pPr>
            <a:endParaRPr lang="el-GR" b="1" dirty="0" smtClean="0">
              <a:solidFill>
                <a:schemeClr val="tx2">
                  <a:lumMod val="75000"/>
                </a:schemeClr>
              </a:solidFill>
            </a:endParaRPr>
          </a:p>
          <a:p>
            <a:r>
              <a:rPr lang="el-GR" b="1" dirty="0" smtClean="0">
                <a:solidFill>
                  <a:schemeClr val="tx2">
                    <a:lumMod val="75000"/>
                  </a:schemeClr>
                </a:solidFill>
              </a:rPr>
              <a:t>ΔΙΑΠΡΑΤΕΙ ΑΔΙΚΗΜΑ ΚΑΙ ΥΠΟΚΕΙΤΑΙ ΣΕ ΠΟΙΝΗ ΦΥΛΑΚΙΣΗΣ ΠΟΥ ΔΕΝ ΥΠΕΡΒΑΙΝΕΙ ΤΑ ΔΥΟ (2) ΧΡΟΝΙΑ Ή ΣΕ ΧΡΗΜΑΤΙΚΗ ΠΟΙΝΗ ΠΟΥ ΔΕΝ ΥΠΕΡΒΑΙΝΕΙ ΤΙΣ ΠΕΝΤΕΜΙΣΗ ΧΙΛΙΑΔΕΣ ΕΥΡΩ (€5,500) Ή ΚΑΙ ΤΙΣ ΔΥΟ ΠΟΙΝΕΣ </a:t>
            </a: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1321248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971600" y="2060848"/>
            <a:ext cx="6192688" cy="3024336"/>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dirty="0" smtClean="0">
                <a:solidFill>
                  <a:schemeClr val="tx2">
                    <a:lumMod val="75000"/>
                  </a:schemeClr>
                </a:solidFill>
              </a:rPr>
              <a:t>ΔΕΝ ΑΣΚΕΙΤΑΙ ΠΟΛΙΤΙΚΗ ΑΓΩΓΗ Ή ΠΟΙΝΙΚΗ ΔΙΩΞΗ ΕΝΑΝΤΙΟΝ ΤΟΥ ΠΡΟΪΣΤΑΜΕΝΟΥ, ΟΠΟΙΟΥΔΗΠΟΤΕ ΕΠΙΘΕΩΡΗΤΗ Ή ΒΟΗΘΟΥ ΕΠΙΘΕΩΡΗΤΗ ΓΙΑ ΌΤΙ ΕΠΡΑΞΕ ΚΑΛΕΙ ΤΗ ΠΙΣΤΗ</a:t>
            </a:r>
          </a:p>
          <a:p>
            <a:endParaRPr lang="el-GR" b="1" dirty="0" smtClean="0">
              <a:solidFill>
                <a:schemeClr val="tx2">
                  <a:lumMod val="75000"/>
                </a:schemeClr>
              </a:solidFill>
            </a:endParaRPr>
          </a:p>
          <a:p>
            <a:pPr marL="342900" indent="-342900">
              <a:buFont typeface="Arial" pitchFamily="34" charset="0"/>
              <a:buChar char="•"/>
            </a:pPr>
            <a:endParaRPr lang="el-GR" b="1" dirty="0" smtClean="0">
              <a:solidFill>
                <a:schemeClr val="tx2">
                  <a:lumMod val="75000"/>
                </a:schemeClr>
              </a:solidFill>
            </a:endParaRPr>
          </a:p>
          <a:p>
            <a:r>
              <a:rPr lang="el-GR" b="1" dirty="0" smtClean="0">
                <a:solidFill>
                  <a:schemeClr val="tx2">
                    <a:lumMod val="75000"/>
                  </a:schemeClr>
                </a:solidFill>
              </a:rPr>
              <a:t>Η ΕΦΑΡΜΟΓΗ ΤΩΝ ΝΟΜΩΝ ΕΞΑΚΟΛΟΥΘΕΙ ΝΑ ΕΊΝΑΙ ΕΥΘΥΝΗ ΤΩΝ ΑΡΜΟΔΙΩΝ ΔΙΕΥΘΥΝΤΩΝ </a:t>
            </a: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35457048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26502"/>
            <a:ext cx="6840760" cy="3312368"/>
          </a:xfrm>
        </p:spPr>
        <p:txBody>
          <a:bodyPr/>
          <a:lstStyle/>
          <a:p>
            <a:r>
              <a:rPr lang="el-GR" sz="4800" dirty="0" smtClean="0"/>
              <a:t>ΕΥΧΑΡΙΣΤΩ </a:t>
            </a:r>
            <a:br>
              <a:rPr lang="el-GR" sz="4800" dirty="0" smtClean="0"/>
            </a:br>
            <a:r>
              <a:rPr lang="el-GR" sz="4800" dirty="0" smtClean="0"/>
              <a:t>ΓΙΑ ΤΗΝ ΠΡΟΣΟΧΗ ΣΑΣ</a:t>
            </a:r>
            <a:endParaRPr lang="en-US" sz="48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19830101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832587" y="1772816"/>
            <a:ext cx="6840760" cy="3024336"/>
          </a:xfrm>
          <a:prstGeom prst="rect">
            <a:avLst/>
          </a:prstGeom>
          <a:noFill/>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sz="2400" b="1" u="sng" dirty="0" smtClean="0">
                <a:solidFill>
                  <a:schemeClr val="tx2">
                    <a:lumMod val="75000"/>
                  </a:schemeClr>
                </a:solidFill>
              </a:rPr>
              <a:t>ΣΚΟΠΟΣ ΤΟΥ ΠΑΡΟΝΤΟΣ ΝΟΜΟΥ</a:t>
            </a:r>
          </a:p>
          <a:p>
            <a:endParaRPr lang="el-GR" sz="2400" b="1" u="sng" dirty="0" smtClean="0">
              <a:solidFill>
                <a:schemeClr val="tx2">
                  <a:lumMod val="75000"/>
                </a:schemeClr>
              </a:solidFill>
            </a:endParaRPr>
          </a:p>
          <a:p>
            <a:pPr algn="just"/>
            <a:r>
              <a:rPr lang="el-GR" sz="2400" b="1" dirty="0" smtClean="0">
                <a:solidFill>
                  <a:schemeClr val="tx2">
                    <a:lumMod val="75000"/>
                  </a:schemeClr>
                </a:solidFill>
              </a:rPr>
              <a:t>Επίτευξη αποτελεσματικότερης </a:t>
            </a:r>
            <a:r>
              <a:rPr lang="el-GR" sz="2400" b="1" dirty="0">
                <a:solidFill>
                  <a:schemeClr val="tx2">
                    <a:lumMod val="75000"/>
                  </a:schemeClr>
                </a:solidFill>
              </a:rPr>
              <a:t>και αποδοτικότερης λειτουργίας των υπηρεσιών επιθεώρησης και ελέγχου της εφαρμογής των </a:t>
            </a:r>
            <a:r>
              <a:rPr lang="el-GR" sz="2400" b="1" dirty="0" smtClean="0">
                <a:solidFill>
                  <a:schemeClr val="tx2">
                    <a:lumMod val="75000"/>
                  </a:schemeClr>
                </a:solidFill>
              </a:rPr>
              <a:t>διατάξεων αριθμού νομοθεσιών</a:t>
            </a:r>
            <a:r>
              <a:rPr lang="el-GR" sz="2400" b="1" dirty="0">
                <a:solidFill>
                  <a:schemeClr val="tx2">
                    <a:lumMod val="75000"/>
                  </a:schemeClr>
                </a:solidFill>
              </a:rPr>
              <a:t>, για τις </a:t>
            </a:r>
            <a:r>
              <a:rPr lang="el-GR" sz="2400" b="1" dirty="0" smtClean="0">
                <a:solidFill>
                  <a:schemeClr val="tx2">
                    <a:lumMod val="75000"/>
                  </a:schemeClr>
                </a:solidFill>
              </a:rPr>
              <a:t>οποίες αρμόδιο </a:t>
            </a:r>
            <a:r>
              <a:rPr lang="el-GR" sz="2400" b="1" dirty="0">
                <a:solidFill>
                  <a:schemeClr val="tx2">
                    <a:lumMod val="75000"/>
                  </a:schemeClr>
                </a:solidFill>
              </a:rPr>
              <a:t>είναι το Υπουργείο Εργασίας, Πρόνοιας και Κοινωνικών </a:t>
            </a:r>
            <a:r>
              <a:rPr lang="el-GR" sz="2400" b="1" dirty="0" smtClean="0">
                <a:solidFill>
                  <a:schemeClr val="tx2">
                    <a:lumMod val="75000"/>
                  </a:schemeClr>
                </a:solidFill>
              </a:rPr>
              <a:t>Ασφαλίσεων</a:t>
            </a:r>
            <a:endParaRPr lang="en-US" sz="2400" b="1" dirty="0">
              <a:solidFill>
                <a:schemeClr val="tx2">
                  <a:lumMod val="75000"/>
                </a:schemeClr>
              </a:solidFill>
            </a:endParaRP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23286406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852993" y="3462012"/>
            <a:ext cx="6813336" cy="1692188"/>
          </a:xfrm>
          <a:prstGeom prst="rect">
            <a:avLst/>
          </a:prstGeom>
          <a:noFill/>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just"/>
            <a:r>
              <a:rPr lang="el-GR" sz="2400" b="1" dirty="0">
                <a:solidFill>
                  <a:schemeClr val="tx2">
                    <a:lumMod val="75000"/>
                  </a:schemeClr>
                </a:solidFill>
              </a:rPr>
              <a:t>Αποτελείται από Προϊστάμενο Επιθεωρήσεων, Επιθεωρητές και από Βοηθούς Επιθεωρητές οι οποίοι ορίζονται από την Αρμόδια  </a:t>
            </a:r>
            <a:r>
              <a:rPr lang="el-GR" sz="2400" b="1" dirty="0" smtClean="0">
                <a:solidFill>
                  <a:schemeClr val="tx2">
                    <a:lumMod val="75000"/>
                  </a:schemeClr>
                </a:solidFill>
              </a:rPr>
              <a:t>Αρχή  </a:t>
            </a:r>
            <a:r>
              <a:rPr lang="el-GR" sz="2400" b="1" dirty="0">
                <a:solidFill>
                  <a:schemeClr val="tx2">
                    <a:lumMod val="75000"/>
                  </a:schemeClr>
                </a:solidFill>
              </a:rPr>
              <a:t>(Δημόσιοι Υπάλληλοι, Ωρομίσθιοι Κυβερνητικοί Υπάλληλοι) </a:t>
            </a:r>
            <a:r>
              <a:rPr lang="el-GR" sz="2400" b="1" dirty="0" smtClean="0">
                <a:solidFill>
                  <a:schemeClr val="tx2">
                    <a:lumMod val="75000"/>
                  </a:schemeClr>
                </a:solidFill>
              </a:rPr>
              <a:t>.</a:t>
            </a:r>
            <a:endParaRPr lang="en-US" sz="2400" b="1" dirty="0">
              <a:solidFill>
                <a:schemeClr val="tx2">
                  <a:lumMod val="75000"/>
                </a:schemeClr>
              </a:solidFill>
            </a:endParaRPr>
          </a:p>
        </p:txBody>
      </p:sp>
      <p:sp>
        <p:nvSpPr>
          <p:cNvPr id="9" name="Subtitle 2"/>
          <p:cNvSpPr txBox="1">
            <a:spLocks/>
          </p:cNvSpPr>
          <p:nvPr/>
        </p:nvSpPr>
        <p:spPr>
          <a:xfrm>
            <a:off x="841296" y="1695061"/>
            <a:ext cx="6813336" cy="1584176"/>
          </a:xfrm>
          <a:prstGeom prst="rect">
            <a:avLst/>
          </a:prstGeom>
          <a:noFill/>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just"/>
            <a:r>
              <a:rPr lang="el-GR" sz="2400" b="1" dirty="0" smtClean="0">
                <a:solidFill>
                  <a:schemeClr val="tx2">
                    <a:lumMod val="75000"/>
                  </a:schemeClr>
                </a:solidFill>
              </a:rPr>
              <a:t>Η Υπηρεσία Επιθεωρήσεων (Υ.Επ.) τελεί υπό την εποπτεία και τον έλεγχο της Αρμόδιας </a:t>
            </a:r>
            <a:r>
              <a:rPr lang="el-GR" sz="2400" b="1" dirty="0">
                <a:solidFill>
                  <a:schemeClr val="tx2">
                    <a:lumMod val="75000"/>
                  </a:schemeClr>
                </a:solidFill>
              </a:rPr>
              <a:t>Α</a:t>
            </a:r>
            <a:r>
              <a:rPr lang="el-GR" sz="2400" b="1" dirty="0" smtClean="0">
                <a:solidFill>
                  <a:schemeClr val="tx2">
                    <a:lumMod val="75000"/>
                  </a:schemeClr>
                </a:solidFill>
              </a:rPr>
              <a:t>ρχής (Υπουργό Εργασίας, Πρόνοιας και Κοινωνικών Ασφαλίσεων).</a:t>
            </a:r>
            <a:endParaRPr lang="en-US" sz="2400" b="1" dirty="0">
              <a:solidFill>
                <a:schemeClr val="tx2">
                  <a:lumMod val="75000"/>
                </a:schemeClr>
              </a:solidFill>
            </a:endParaRPr>
          </a:p>
        </p:txBody>
      </p:sp>
      <p:pic>
        <p:nvPicPr>
          <p:cNvPr id="10" name="Picture 9"/>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388632539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683568" y="3429000"/>
            <a:ext cx="6843816" cy="1584176"/>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just"/>
            <a:r>
              <a:rPr lang="el-GR" b="1" dirty="0">
                <a:solidFill>
                  <a:schemeClr val="tx2">
                    <a:lumMod val="75000"/>
                  </a:schemeClr>
                </a:solidFill>
              </a:rPr>
              <a:t>Η Υπηρεσία </a:t>
            </a:r>
            <a:r>
              <a:rPr lang="el-GR" b="1" dirty="0" smtClean="0">
                <a:solidFill>
                  <a:schemeClr val="tx2">
                    <a:lumMod val="75000"/>
                  </a:schemeClr>
                </a:solidFill>
              </a:rPr>
              <a:t>Επιθεωρήσεων παρέχει πληροφορίες, συμβουλές και εκπαίδευση στους εργοδότες και εργαζόμενους για τις διατάξεις των νόμων καθώς και για τον τρόπο εφαρμογής τους. </a:t>
            </a:r>
            <a:endParaRPr lang="en-US" b="1" dirty="0">
              <a:solidFill>
                <a:schemeClr val="tx2">
                  <a:lumMod val="75000"/>
                </a:schemeClr>
              </a:solidFill>
            </a:endParaRPr>
          </a:p>
        </p:txBody>
      </p:sp>
      <p:sp>
        <p:nvSpPr>
          <p:cNvPr id="9" name="Subtitle 2"/>
          <p:cNvSpPr txBox="1">
            <a:spLocks/>
          </p:cNvSpPr>
          <p:nvPr/>
        </p:nvSpPr>
        <p:spPr>
          <a:xfrm>
            <a:off x="683568" y="1844824"/>
            <a:ext cx="6984776" cy="1463000"/>
          </a:xfrm>
          <a:prstGeom prst="rect">
            <a:avLst/>
          </a:prstGeom>
          <a:noFill/>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just"/>
            <a:r>
              <a:rPr lang="el-GR" b="1" dirty="0" smtClean="0">
                <a:solidFill>
                  <a:schemeClr val="tx2">
                    <a:lumMod val="75000"/>
                  </a:schemeClr>
                </a:solidFill>
              </a:rPr>
              <a:t>Η Υπηρεσία Επιθεωρήσεων προβαίνει σε οποιαδήποτε αναγκαία εξέταση σε κάθε ιδιωτικό ή Δημόσιο χώρο προκειμένου να διασφαλίσει την εφαρμογή των διατάξεων διαφόρων νόμων.</a:t>
            </a:r>
          </a:p>
          <a:p>
            <a:endParaRPr lang="en-US" b="1" dirty="0">
              <a:solidFill>
                <a:schemeClr val="tx2">
                  <a:lumMod val="75000"/>
                </a:schemeClr>
              </a:solidFill>
            </a:endParaRPr>
          </a:p>
        </p:txBody>
      </p:sp>
      <p:pic>
        <p:nvPicPr>
          <p:cNvPr id="10" name="Picture 9"/>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36528610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464706066"/>
              </p:ext>
            </p:extLst>
          </p:nvPr>
        </p:nvGraphicFramePr>
        <p:xfrm>
          <a:off x="251520" y="1658144"/>
          <a:ext cx="8643394" cy="5029540"/>
        </p:xfrm>
        <a:graphic>
          <a:graphicData uri="http://schemas.openxmlformats.org/drawingml/2006/table">
            <a:tbl>
              <a:tblPr>
                <a:tableStyleId>{5C22544A-7EE6-4342-B048-85BDC9FD1C3A}</a:tableStyleId>
              </a:tblPr>
              <a:tblGrid>
                <a:gridCol w="8643394">
                  <a:extLst>
                    <a:ext uri="{9D8B030D-6E8A-4147-A177-3AD203B41FA5}">
                      <a16:colId xmlns:a16="http://schemas.microsoft.com/office/drawing/2014/main" val="20000"/>
                    </a:ext>
                  </a:extLst>
                </a:gridCol>
              </a:tblGrid>
              <a:tr h="145226">
                <a:tc>
                  <a:txBody>
                    <a:bodyPr/>
                    <a:lstStyle/>
                    <a:p>
                      <a:pPr algn="l" fontAlgn="b"/>
                      <a:r>
                        <a:rPr lang="el-GR" sz="1000" u="none" strike="noStrike" dirty="0">
                          <a:effectLst/>
                        </a:rPr>
                        <a:t>Ο περί Κοινωνικών Ασφαλίσεων Νόμος</a:t>
                      </a:r>
                      <a:endParaRPr lang="el-GR" sz="1000" b="0" i="0" u="none" strike="noStrike" dirty="0">
                        <a:solidFill>
                          <a:srgbClr val="000000"/>
                        </a:solidFill>
                        <a:effectLst/>
                        <a:latin typeface="Calibri"/>
                      </a:endParaRPr>
                    </a:p>
                  </a:txBody>
                  <a:tcPr marL="5455" marR="5455" marT="5455" marB="0" anchor="b"/>
                </a:tc>
                <a:extLst>
                  <a:ext uri="{0D108BD9-81ED-4DB2-BD59-A6C34878D82A}">
                    <a16:rowId xmlns:a16="http://schemas.microsoft.com/office/drawing/2014/main" val="10000"/>
                  </a:ext>
                </a:extLst>
              </a:tr>
              <a:tr h="145226">
                <a:tc>
                  <a:txBody>
                    <a:bodyPr/>
                    <a:lstStyle/>
                    <a:p>
                      <a:pPr algn="l" fontAlgn="b"/>
                      <a:r>
                        <a:rPr lang="el-GR" sz="1000" u="none" strike="noStrike">
                          <a:effectLst/>
                        </a:rPr>
                        <a:t>Ο περί Ετησίων Αδειών μετ’ Απολαβών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01"/>
                  </a:ext>
                </a:extLst>
              </a:tr>
              <a:tr h="145226">
                <a:tc>
                  <a:txBody>
                    <a:bodyPr/>
                    <a:lstStyle/>
                    <a:p>
                      <a:pPr algn="l" fontAlgn="b"/>
                      <a:r>
                        <a:rPr lang="el-GR" sz="1000" u="none" strike="noStrike">
                          <a:effectLst/>
                        </a:rPr>
                        <a:t>Ο περί Τερματισμού Απασχολήσεως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02"/>
                  </a:ext>
                </a:extLst>
              </a:tr>
              <a:tr h="286245">
                <a:tc>
                  <a:txBody>
                    <a:bodyPr/>
                    <a:lstStyle/>
                    <a:p>
                      <a:pPr algn="l" fontAlgn="b"/>
                      <a:r>
                        <a:rPr lang="el-GR" sz="1000" u="none" strike="noStrike">
                          <a:effectLst/>
                        </a:rPr>
                        <a:t>Ο περί της Ίδρυσης, των Δραστηριοτήτων και της Εποπτείας των Ταμείων Επαγγελματικών Συνταξιοδοτικών Παροχών Νόμου, που διέπουν την καταβολή των εισφορών στα ταμεία αυτά</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03"/>
                  </a:ext>
                </a:extLst>
              </a:tr>
              <a:tr h="286245">
                <a:tc>
                  <a:txBody>
                    <a:bodyPr/>
                    <a:lstStyle/>
                    <a:p>
                      <a:pPr algn="l" fontAlgn="b"/>
                      <a:r>
                        <a:rPr lang="el-GR" sz="1000" u="none" strike="noStrike" dirty="0">
                          <a:effectLst/>
                        </a:rPr>
                        <a:t>Ο περί Ανάπτυξης Ανθρώπινου Δυναμικού Νόμος που  προβλέπει για την είσπραξη από το Διευθυντή Υπηρεσιών Κοινωνικών Ασφαλίσεων του τέλους που καταβάλλεται από τους εργοδότες δυνάμει του άρθρου 20 του εν λόγω Νόμου</a:t>
                      </a:r>
                      <a:endParaRPr lang="el-GR" sz="1000" b="0" i="0" u="none" strike="noStrike" dirty="0">
                        <a:solidFill>
                          <a:srgbClr val="000000"/>
                        </a:solidFill>
                        <a:effectLst/>
                        <a:latin typeface="Calibri"/>
                      </a:endParaRPr>
                    </a:p>
                  </a:txBody>
                  <a:tcPr marL="5455" marR="5455" marT="5455" marB="0" anchor="b"/>
                </a:tc>
                <a:extLst>
                  <a:ext uri="{0D108BD9-81ED-4DB2-BD59-A6C34878D82A}">
                    <a16:rowId xmlns:a16="http://schemas.microsoft.com/office/drawing/2014/main" val="10004"/>
                  </a:ext>
                </a:extLst>
              </a:tr>
              <a:tr h="286245">
                <a:tc>
                  <a:txBody>
                    <a:bodyPr/>
                    <a:lstStyle/>
                    <a:p>
                      <a:pPr algn="l" fontAlgn="b"/>
                      <a:r>
                        <a:rPr lang="el-GR" sz="1000" u="none" strike="noStrike">
                          <a:effectLst/>
                        </a:rPr>
                        <a:t>Ο περί Ταμείου Κοινωνικής Συνοχής Νόμος που  προβλέπει για την είσπραξη από το Διευθυντή Υπηρεσιών Κοινωνικών Ασφαλίσεων της εισφοράς που καταβάλλεται από τους εργοδότες δυνάμει του εν λόγω Νόμου</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05"/>
                  </a:ext>
                </a:extLst>
              </a:tr>
              <a:tr h="286245">
                <a:tc>
                  <a:txBody>
                    <a:bodyPr/>
                    <a:lstStyle/>
                    <a:p>
                      <a:pPr algn="l" fontAlgn="b"/>
                      <a:r>
                        <a:rPr lang="el-GR" sz="1000" u="none" strike="noStrike">
                          <a:effectLst/>
                        </a:rPr>
                        <a:t>Των διατάξεων οποιoυδήποτε άλλου νόμου, οι οποίες δυνατόν να προβλέψουν για την είσπραξη τέλους ή εισφοράς, από το Διευθυντή Υπηρεσιών Κοινωνικών Ασφαλίσεων</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06"/>
                  </a:ext>
                </a:extLst>
              </a:tr>
              <a:tr h="145226">
                <a:tc>
                  <a:txBody>
                    <a:bodyPr/>
                    <a:lstStyle/>
                    <a:p>
                      <a:pPr algn="l" fontAlgn="b"/>
                      <a:r>
                        <a:rPr lang="el-GR" sz="1000" u="none" strike="noStrike">
                          <a:effectLst/>
                        </a:rPr>
                        <a:t>Ο περί της Απόσπασης Εργαζομένων στο Πλαίσιο Παροχής Υπηρεσιών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07"/>
                  </a:ext>
                </a:extLst>
              </a:tr>
              <a:tr h="145226">
                <a:tc>
                  <a:txBody>
                    <a:bodyPr/>
                    <a:lstStyle/>
                    <a:p>
                      <a:pPr algn="l" fontAlgn="b"/>
                      <a:r>
                        <a:rPr lang="el-GR" sz="1000" u="none" strike="noStrike">
                          <a:effectLst/>
                        </a:rPr>
                        <a:t>Ο περί Ίσης Μεταχείρισης στην Απασχόληση και την Εργασία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08"/>
                  </a:ext>
                </a:extLst>
              </a:tr>
              <a:tr h="145226">
                <a:tc>
                  <a:txBody>
                    <a:bodyPr/>
                    <a:lstStyle/>
                    <a:p>
                      <a:pPr algn="l" fontAlgn="b"/>
                      <a:r>
                        <a:rPr lang="el-GR" sz="1000" u="none" strike="noStrike">
                          <a:effectLst/>
                        </a:rPr>
                        <a:t>Ο περί Ίσης Μεταχείρισης Ανδρών και Γυναικών στην Απασχόληση και στην Επαγγελματική Εκπαίδευση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09"/>
                  </a:ext>
                </a:extLst>
              </a:tr>
              <a:tr h="145226">
                <a:tc>
                  <a:txBody>
                    <a:bodyPr/>
                    <a:lstStyle/>
                    <a:p>
                      <a:pPr algn="l" fontAlgn="b"/>
                      <a:r>
                        <a:rPr lang="el-GR" sz="1000" u="none" strike="noStrike">
                          <a:effectLst/>
                        </a:rPr>
                        <a:t>Ο περί Προστασίας της Μητρότητας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10"/>
                  </a:ext>
                </a:extLst>
              </a:tr>
              <a:tr h="145226">
                <a:tc>
                  <a:txBody>
                    <a:bodyPr/>
                    <a:lstStyle/>
                    <a:p>
                      <a:pPr algn="l" fontAlgn="b"/>
                      <a:r>
                        <a:rPr lang="el-GR" sz="1000" u="none" strike="noStrike">
                          <a:effectLst/>
                        </a:rPr>
                        <a:t>Ο περί της Εργασίας μέσω Επιχείρησης Προσωρινής Απασχόλησης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11"/>
                  </a:ext>
                </a:extLst>
              </a:tr>
              <a:tr h="145226">
                <a:tc>
                  <a:txBody>
                    <a:bodyPr/>
                    <a:lstStyle/>
                    <a:p>
                      <a:pPr algn="l" fontAlgn="b"/>
                      <a:r>
                        <a:rPr lang="el-GR" sz="1000" u="none" strike="noStrike">
                          <a:effectLst/>
                        </a:rPr>
                        <a:t>Ο περί Ιδιωτικών Γραφείων Εξεύρεσης Εργασίας Νόμος </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12"/>
                  </a:ext>
                </a:extLst>
              </a:tr>
              <a:tr h="145226">
                <a:tc>
                  <a:txBody>
                    <a:bodyPr/>
                    <a:lstStyle/>
                    <a:p>
                      <a:pPr algn="l" fontAlgn="b"/>
                      <a:r>
                        <a:rPr lang="el-GR" sz="1000" u="none" strike="noStrike">
                          <a:effectLst/>
                        </a:rPr>
                        <a:t>Ο περί Προστασίας των Νέων κατά την Απασχόληση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13"/>
                  </a:ext>
                </a:extLst>
              </a:tr>
              <a:tr h="145226">
                <a:tc>
                  <a:txBody>
                    <a:bodyPr/>
                    <a:lstStyle/>
                    <a:p>
                      <a:pPr algn="l" fontAlgn="b"/>
                      <a:r>
                        <a:rPr lang="el-GR" sz="1000" u="none" strike="noStrike">
                          <a:effectLst/>
                        </a:rPr>
                        <a:t>Ο περί Γονικής Άδειας και Άδειας για Λόγους Aνωτέρας Bίας Nόμος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14"/>
                  </a:ext>
                </a:extLst>
              </a:tr>
              <a:tr h="145226">
                <a:tc>
                  <a:txBody>
                    <a:bodyPr/>
                    <a:lstStyle/>
                    <a:p>
                      <a:pPr algn="l" fontAlgn="b"/>
                      <a:r>
                        <a:rPr lang="el-GR" sz="1000" u="none" strike="noStrike">
                          <a:effectLst/>
                        </a:rPr>
                        <a:t>Ο περί Ενημέρωσης του Εργοδοτουμένου από τον Εργοδότη για τους Όρους που διέπουν τη Σύμβαση ή τη Σχέση Εργασίας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15"/>
                  </a:ext>
                </a:extLst>
              </a:tr>
              <a:tr h="145226">
                <a:tc>
                  <a:txBody>
                    <a:bodyPr/>
                    <a:lstStyle/>
                    <a:p>
                      <a:pPr algn="l" fontAlgn="b"/>
                      <a:r>
                        <a:rPr lang="el-GR" sz="1000" u="none" strike="noStrike">
                          <a:effectLst/>
                        </a:rPr>
                        <a:t>Ο περί Εργοδοτουμένων με Εργασία Ορισμένου Χρόνου (Απαγόρευση Δυσμενούς Μεταχείρισης)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16"/>
                  </a:ext>
                </a:extLst>
              </a:tr>
              <a:tr h="145226">
                <a:tc>
                  <a:txBody>
                    <a:bodyPr/>
                    <a:lstStyle/>
                    <a:p>
                      <a:pPr algn="l" fontAlgn="b"/>
                      <a:r>
                        <a:rPr lang="el-GR" sz="1000" u="none" strike="noStrike">
                          <a:effectLst/>
                        </a:rPr>
                        <a:t>Ο περί Εργοδοτουμένων με Μερική Απασχόληση (Απαγόρευση Δυσμενούς Μεταχείρισης)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17"/>
                  </a:ext>
                </a:extLst>
              </a:tr>
              <a:tr h="145226">
                <a:tc>
                  <a:txBody>
                    <a:bodyPr/>
                    <a:lstStyle/>
                    <a:p>
                      <a:pPr algn="l" fontAlgn="b"/>
                      <a:r>
                        <a:rPr lang="el-GR" sz="1000" u="none" strike="noStrike">
                          <a:effectLst/>
                        </a:rPr>
                        <a:t>Ο περί Εργοδοτουμένων εις Κέντρα Αναψυχής (Όροι Υπηρεσίας)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18"/>
                  </a:ext>
                </a:extLst>
              </a:tr>
              <a:tr h="145226">
                <a:tc>
                  <a:txBody>
                    <a:bodyPr/>
                    <a:lstStyle/>
                    <a:p>
                      <a:pPr algn="l" fontAlgn="b"/>
                      <a:r>
                        <a:rPr lang="el-GR" sz="1000" u="none" strike="noStrike">
                          <a:effectLst/>
                        </a:rPr>
                        <a:t>Οι περί Εργοδοτουμένων εις Ξενοδοχεία (Οροι Υπηρεσίας) Κανονισμοί</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19"/>
                  </a:ext>
                </a:extLst>
              </a:tr>
              <a:tr h="145226">
                <a:tc>
                  <a:txBody>
                    <a:bodyPr/>
                    <a:lstStyle/>
                    <a:p>
                      <a:pPr algn="l" fontAlgn="b"/>
                      <a:r>
                        <a:rPr lang="el-GR" sz="1000" u="none" strike="noStrike">
                          <a:effectLst/>
                        </a:rPr>
                        <a:t>Ο περί Ίσης Αμοιβής μεταξύ Ανδρών και Γυναικών για την Ίδια Εργασία ή για Εργασία Ίσης Αξίας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20"/>
                  </a:ext>
                </a:extLst>
              </a:tr>
              <a:tr h="145226">
                <a:tc>
                  <a:txBody>
                    <a:bodyPr/>
                    <a:lstStyle/>
                    <a:p>
                      <a:pPr algn="l" fontAlgn="b"/>
                      <a:r>
                        <a:rPr lang="el-GR" sz="1000" u="none" strike="noStrike">
                          <a:effectLst/>
                        </a:rPr>
                        <a:t>Ο περί Κατωτάτου Ορίου Μισθών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21"/>
                  </a:ext>
                </a:extLst>
              </a:tr>
              <a:tr h="145226">
                <a:tc>
                  <a:txBody>
                    <a:bodyPr/>
                    <a:lstStyle/>
                    <a:p>
                      <a:pPr algn="l" fontAlgn="b"/>
                      <a:r>
                        <a:rPr lang="el-GR" sz="1000" u="none" strike="noStrike">
                          <a:effectLst/>
                        </a:rPr>
                        <a:t>Ο περί της Οργάνωσης του Χρόνου Εργασίας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22"/>
                  </a:ext>
                </a:extLst>
              </a:tr>
              <a:tr h="145226">
                <a:tc>
                  <a:txBody>
                    <a:bodyPr/>
                    <a:lstStyle/>
                    <a:p>
                      <a:pPr algn="l" fontAlgn="b"/>
                      <a:r>
                        <a:rPr lang="el-GR" sz="1000" u="none" strike="noStrike">
                          <a:effectLst/>
                        </a:rPr>
                        <a:t>Ο περί Προστασίας των Μισθών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23"/>
                  </a:ext>
                </a:extLst>
              </a:tr>
              <a:tr h="145226">
                <a:tc>
                  <a:txBody>
                    <a:bodyPr/>
                    <a:lstStyle/>
                    <a:p>
                      <a:pPr algn="l" fontAlgn="b"/>
                      <a:r>
                        <a:rPr lang="el-GR" sz="1000" u="none" strike="noStrike">
                          <a:effectLst/>
                        </a:rPr>
                        <a:t>Ο περί της Ρύθμισης της Λειτουργίας Καταστημάτων και των Όρων Απασχόλησης των Υπαλλήλων τους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24"/>
                  </a:ext>
                </a:extLst>
              </a:tr>
              <a:tr h="145226">
                <a:tc>
                  <a:txBody>
                    <a:bodyPr/>
                    <a:lstStyle/>
                    <a:p>
                      <a:pPr algn="l" fontAlgn="b"/>
                      <a:r>
                        <a:rPr lang="el-GR" sz="1000" u="none" strike="noStrike" dirty="0">
                          <a:effectLst/>
                        </a:rPr>
                        <a:t>Ο περί Ωρών Απασχόλησης Νόμος</a:t>
                      </a:r>
                      <a:endParaRPr lang="el-GR" sz="1000" b="0" i="0" u="none" strike="noStrike" dirty="0">
                        <a:solidFill>
                          <a:srgbClr val="000000"/>
                        </a:solidFill>
                        <a:effectLst/>
                        <a:latin typeface="Calibri"/>
                      </a:endParaRPr>
                    </a:p>
                  </a:txBody>
                  <a:tcPr marL="5455" marR="5455" marT="5455" marB="0" anchor="b"/>
                </a:tc>
                <a:extLst>
                  <a:ext uri="{0D108BD9-81ED-4DB2-BD59-A6C34878D82A}">
                    <a16:rowId xmlns:a16="http://schemas.microsoft.com/office/drawing/2014/main" val="10025"/>
                  </a:ext>
                </a:extLst>
              </a:tr>
              <a:tr h="145226">
                <a:tc>
                  <a:txBody>
                    <a:bodyPr/>
                    <a:lstStyle/>
                    <a:p>
                      <a:pPr algn="l" fontAlgn="b"/>
                      <a:r>
                        <a:rPr lang="el-GR" sz="1000" u="none" strike="noStrike">
                          <a:effectLst/>
                        </a:rPr>
                        <a:t>Ο περί της Οργάνωσης του Χρόνου Εργασίας των Εκτελούντων Κινητές Δραστηριότητες Οδικών Μεταφορών Νόμος</a:t>
                      </a:r>
                      <a:endParaRPr lang="el-GR" sz="1000" b="0" i="0" u="none" strike="noStrike">
                        <a:solidFill>
                          <a:srgbClr val="000000"/>
                        </a:solidFill>
                        <a:effectLst/>
                        <a:latin typeface="Calibri"/>
                      </a:endParaRPr>
                    </a:p>
                  </a:txBody>
                  <a:tcPr marL="5455" marR="5455" marT="5455" marB="0" anchor="b"/>
                </a:tc>
                <a:extLst>
                  <a:ext uri="{0D108BD9-81ED-4DB2-BD59-A6C34878D82A}">
                    <a16:rowId xmlns:a16="http://schemas.microsoft.com/office/drawing/2014/main" val="10026"/>
                  </a:ext>
                </a:extLst>
              </a:tr>
              <a:tr h="47327">
                <a:tc>
                  <a:txBody>
                    <a:bodyPr/>
                    <a:lstStyle/>
                    <a:p>
                      <a:pPr algn="l" fontAlgn="b"/>
                      <a:r>
                        <a:rPr lang="el-GR" sz="1000" u="none" strike="noStrike" dirty="0">
                          <a:effectLst/>
                        </a:rPr>
                        <a:t>Ο περί Ελάχιστου Εγγυημένου Εισοδήματος και Γενικότερα περί Κοινωνικών Παροχών Νόμος</a:t>
                      </a:r>
                      <a:endParaRPr lang="el-GR" sz="1000" b="0" i="0" u="none" strike="noStrike" dirty="0">
                        <a:solidFill>
                          <a:srgbClr val="000000"/>
                        </a:solidFill>
                        <a:effectLst/>
                        <a:latin typeface="Calibri"/>
                      </a:endParaRPr>
                    </a:p>
                  </a:txBody>
                  <a:tcPr marL="5455" marR="5455" marT="5455" marB="0" anchor="b"/>
                </a:tc>
                <a:extLst>
                  <a:ext uri="{0D108BD9-81ED-4DB2-BD59-A6C34878D82A}">
                    <a16:rowId xmlns:a16="http://schemas.microsoft.com/office/drawing/2014/main" val="10027"/>
                  </a:ext>
                </a:extLst>
              </a:tr>
            </a:tbl>
          </a:graphicData>
        </a:graphic>
      </p:graphicFrame>
    </p:spTree>
    <p:extLst>
      <p:ext uri="{BB962C8B-B14F-4D97-AF65-F5344CB8AC3E}">
        <p14:creationId xmlns:p14="http://schemas.microsoft.com/office/powerpoint/2010/main" val="39969348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6" name="Subtitle 2"/>
          <p:cNvSpPr txBox="1">
            <a:spLocks/>
          </p:cNvSpPr>
          <p:nvPr/>
        </p:nvSpPr>
        <p:spPr>
          <a:xfrm>
            <a:off x="683568" y="1844824"/>
            <a:ext cx="7272808" cy="3816424"/>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ΠΡΟΪΣΤΑΜΕΝΟΣ - ΕΥΘΥΝΗ</a:t>
            </a:r>
          </a:p>
          <a:p>
            <a:endParaRPr lang="el-GR" b="1" dirty="0">
              <a:solidFill>
                <a:schemeClr val="tx2">
                  <a:lumMod val="75000"/>
                </a:schemeClr>
              </a:solidFill>
            </a:endParaRPr>
          </a:p>
          <a:p>
            <a:pPr marL="342900" indent="-342900">
              <a:buClrTx/>
              <a:buFont typeface="Arial" pitchFamily="34" charset="0"/>
              <a:buChar char="•"/>
            </a:pPr>
            <a:r>
              <a:rPr lang="el-GR" b="1" dirty="0" smtClean="0">
                <a:solidFill>
                  <a:schemeClr val="tx2">
                    <a:lumMod val="75000"/>
                  </a:schemeClr>
                </a:solidFill>
              </a:rPr>
              <a:t>Οργάνωση / Λειτουργία Υ.Επ. </a:t>
            </a:r>
          </a:p>
          <a:p>
            <a:pPr marL="342900" indent="-342900">
              <a:buClrTx/>
              <a:buFont typeface="Arial" pitchFamily="34" charset="0"/>
              <a:buChar char="•"/>
            </a:pPr>
            <a:r>
              <a:rPr lang="el-GR" b="1" dirty="0" smtClean="0">
                <a:solidFill>
                  <a:schemeClr val="tx2">
                    <a:lumMod val="75000"/>
                  </a:schemeClr>
                </a:solidFill>
              </a:rPr>
              <a:t>Προγραμματισμό επιθεωρήσεων</a:t>
            </a:r>
          </a:p>
          <a:p>
            <a:pPr marL="342900" indent="-342900">
              <a:buClrTx/>
              <a:buFont typeface="Arial" pitchFamily="34" charset="0"/>
              <a:buChar char="•"/>
            </a:pPr>
            <a:r>
              <a:rPr lang="el-GR" b="1" dirty="0" smtClean="0">
                <a:solidFill>
                  <a:schemeClr val="tx2">
                    <a:lumMod val="75000"/>
                  </a:schemeClr>
                </a:solidFill>
              </a:rPr>
              <a:t>Συντονισμό και αξιολόγηση έργου επιθεωρητών</a:t>
            </a:r>
          </a:p>
          <a:p>
            <a:pPr marL="342900" indent="-342900">
              <a:buClrTx/>
              <a:buFont typeface="Arial" pitchFamily="34" charset="0"/>
              <a:buChar char="•"/>
            </a:pPr>
            <a:r>
              <a:rPr lang="el-GR" b="1" dirty="0" smtClean="0">
                <a:solidFill>
                  <a:schemeClr val="tx2">
                    <a:lumMod val="75000"/>
                  </a:schemeClr>
                </a:solidFill>
              </a:rPr>
              <a:t>Ετοιμασία προγραμμάτων εκπαίδευσης επιθεωρητών</a:t>
            </a:r>
          </a:p>
          <a:p>
            <a:pPr marL="342900" indent="-342900">
              <a:buClrTx/>
              <a:buFont typeface="Arial" pitchFamily="34" charset="0"/>
              <a:buChar char="•"/>
            </a:pPr>
            <a:r>
              <a:rPr lang="el-GR" b="1" dirty="0" smtClean="0">
                <a:solidFill>
                  <a:schemeClr val="tx2">
                    <a:lumMod val="75000"/>
                  </a:schemeClr>
                </a:solidFill>
              </a:rPr>
              <a:t>Ετοιμασία και διοργάνωση προγραμμάτων εκπαίδευσης  εργοδοτών / εργαζομένων</a:t>
            </a:r>
          </a:p>
          <a:p>
            <a:pPr marL="342900" indent="-342900">
              <a:buClrTx/>
              <a:buFont typeface="Arial" pitchFamily="34" charset="0"/>
              <a:buChar char="•"/>
            </a:pPr>
            <a:r>
              <a:rPr lang="el-GR" b="1" dirty="0" smtClean="0">
                <a:solidFill>
                  <a:schemeClr val="tx2">
                    <a:lumMod val="75000"/>
                  </a:schemeClr>
                </a:solidFill>
              </a:rPr>
              <a:t>Υλοποίηση οδηγιών Αρμόδιας Αρχής </a:t>
            </a:r>
          </a:p>
          <a:p>
            <a:pPr marL="342900" indent="-342900">
              <a:buClrTx/>
              <a:buFont typeface="Arial" pitchFamily="34" charset="0"/>
              <a:buChar char="•"/>
            </a:pPr>
            <a:endParaRPr lang="en-US" b="1" dirty="0">
              <a:solidFill>
                <a:schemeClr val="tx2">
                  <a:lumMod val="75000"/>
                </a:schemeClr>
              </a:solidFill>
            </a:endParaRPr>
          </a:p>
        </p:txBody>
      </p:sp>
      <p:pic>
        <p:nvPicPr>
          <p:cNvPr id="7" name="Picture 6"/>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12755425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6" name="Subtitle 2"/>
          <p:cNvSpPr txBox="1">
            <a:spLocks/>
          </p:cNvSpPr>
          <p:nvPr/>
        </p:nvSpPr>
        <p:spPr>
          <a:xfrm>
            <a:off x="611560" y="1772816"/>
            <a:ext cx="7416824" cy="4248472"/>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Ο ΠΡΟΪΣΤΑΜΕΝΟΣ – ΟΦΕΙΛΕΙ ΝΑ </a:t>
            </a:r>
          </a:p>
          <a:p>
            <a:endParaRPr lang="el-GR" b="1" dirty="0">
              <a:solidFill>
                <a:schemeClr val="tx2">
                  <a:lumMod val="75000"/>
                </a:schemeClr>
              </a:solidFill>
            </a:endParaRPr>
          </a:p>
          <a:p>
            <a:pPr marL="342900" indent="-342900" algn="just">
              <a:buClrTx/>
              <a:buFont typeface="Arial" pitchFamily="34" charset="0"/>
              <a:buChar char="•"/>
            </a:pPr>
            <a:r>
              <a:rPr lang="el-GR" b="1" dirty="0" smtClean="0">
                <a:solidFill>
                  <a:schemeClr val="tx2">
                    <a:lumMod val="75000"/>
                  </a:schemeClr>
                </a:solidFill>
              </a:rPr>
              <a:t>Ετοιμάζει και να υποβάλει ετήσιο πρόγραμμα επιθεωρήσεων </a:t>
            </a:r>
          </a:p>
          <a:p>
            <a:pPr marL="342900" indent="-342900" algn="just">
              <a:buClrTx/>
              <a:buFont typeface="Arial" pitchFamily="34" charset="0"/>
              <a:buChar char="•"/>
            </a:pPr>
            <a:r>
              <a:rPr lang="el-GR" b="1" dirty="0" smtClean="0">
                <a:solidFill>
                  <a:schemeClr val="tx2">
                    <a:lumMod val="75000"/>
                  </a:schemeClr>
                </a:solidFill>
              </a:rPr>
              <a:t>Συνεργάζεται και να ανταλλάσει στοιχεία και πληροφορίες με τις διευθύνσεις αρμόδιων υπηρεσιών και τμημάτων για αποτελεσματικότερη εκτέλεση του έργου</a:t>
            </a:r>
          </a:p>
          <a:p>
            <a:pPr marL="342900" indent="-342900" algn="just">
              <a:buClrTx/>
              <a:buFont typeface="Arial" pitchFamily="34" charset="0"/>
              <a:buChar char="•"/>
            </a:pPr>
            <a:r>
              <a:rPr lang="el-GR" b="1" dirty="0" smtClean="0">
                <a:solidFill>
                  <a:schemeClr val="tx2">
                    <a:lumMod val="75000"/>
                  </a:schemeClr>
                </a:solidFill>
              </a:rPr>
              <a:t>Ανά τρίμηνο ή / και εκτάκτως ετοιμάζει αναφορά προς την Αρμόδια Αρχή για το έργο Υ.Επ. παραθέτοντας προβλήματα και εισηγήσεις</a:t>
            </a:r>
          </a:p>
          <a:p>
            <a:pPr marL="342900" indent="-342900" algn="just">
              <a:buClrTx/>
              <a:buFont typeface="Arial" pitchFamily="34" charset="0"/>
              <a:buChar char="•"/>
            </a:pPr>
            <a:r>
              <a:rPr lang="el-GR" b="1" dirty="0" smtClean="0">
                <a:solidFill>
                  <a:schemeClr val="tx2">
                    <a:lumMod val="75000"/>
                  </a:schemeClr>
                </a:solidFill>
              </a:rPr>
              <a:t>Ετοιμάζει ετήσια έκθεση</a:t>
            </a:r>
          </a:p>
          <a:p>
            <a:pPr marL="342900" indent="-342900">
              <a:buClrTx/>
              <a:buFont typeface="Arial" pitchFamily="34" charset="0"/>
              <a:buChar char="•"/>
            </a:pPr>
            <a:endParaRPr lang="el-GR" b="1" dirty="0" smtClean="0">
              <a:solidFill>
                <a:schemeClr val="tx2">
                  <a:lumMod val="75000"/>
                </a:schemeClr>
              </a:solidFill>
            </a:endParaRPr>
          </a:p>
          <a:p>
            <a:pPr marL="342900" indent="-342900">
              <a:buClrTx/>
              <a:buFont typeface="Arial" pitchFamily="34" charset="0"/>
              <a:buChar char="•"/>
            </a:pPr>
            <a:endParaRPr lang="en-US" b="1" dirty="0">
              <a:solidFill>
                <a:schemeClr val="tx2">
                  <a:lumMod val="75000"/>
                </a:schemeClr>
              </a:solidFill>
            </a:endParaRPr>
          </a:p>
        </p:txBody>
      </p:sp>
      <p:pic>
        <p:nvPicPr>
          <p:cNvPr id="7" name="Picture 6"/>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21854392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6" name="Subtitle 2"/>
          <p:cNvSpPr txBox="1">
            <a:spLocks/>
          </p:cNvSpPr>
          <p:nvPr/>
        </p:nvSpPr>
        <p:spPr>
          <a:xfrm>
            <a:off x="539552" y="1674168"/>
            <a:ext cx="7776864" cy="3816424"/>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Ο ΕΠΙΘΕΩΡΗΤΗΣ</a:t>
            </a:r>
          </a:p>
          <a:p>
            <a:endParaRPr lang="el-GR" b="1" dirty="0">
              <a:solidFill>
                <a:schemeClr val="tx2">
                  <a:lumMod val="75000"/>
                </a:schemeClr>
              </a:solidFill>
            </a:endParaRPr>
          </a:p>
          <a:p>
            <a:pPr marL="342900" indent="-342900">
              <a:buClrTx/>
              <a:buFont typeface="Arial" pitchFamily="34" charset="0"/>
              <a:buChar char="•"/>
            </a:pPr>
            <a:r>
              <a:rPr lang="el-GR" b="1" dirty="0" smtClean="0">
                <a:solidFill>
                  <a:schemeClr val="tx2">
                    <a:lumMod val="75000"/>
                  </a:schemeClr>
                </a:solidFill>
              </a:rPr>
              <a:t>Διεξάγει Συστηματικές  / στοχευμένες επιθεωρήσεις, ελέγχους, έρευνες , εξετάσεις για εφαρμογή νομοθεσιών </a:t>
            </a:r>
          </a:p>
          <a:p>
            <a:pPr marL="342900" indent="-342900">
              <a:buClrTx/>
              <a:buFont typeface="Arial" pitchFamily="34" charset="0"/>
              <a:buChar char="•"/>
            </a:pPr>
            <a:r>
              <a:rPr lang="el-GR" b="1" dirty="0" smtClean="0">
                <a:solidFill>
                  <a:schemeClr val="tx2">
                    <a:lumMod val="75000"/>
                  </a:schemeClr>
                </a:solidFill>
              </a:rPr>
              <a:t>Εξετάζει παράπονα</a:t>
            </a:r>
          </a:p>
          <a:p>
            <a:pPr marL="342900" indent="-342900">
              <a:buClrTx/>
              <a:buFont typeface="Arial" pitchFamily="34" charset="0"/>
              <a:buChar char="•"/>
            </a:pPr>
            <a:r>
              <a:rPr lang="el-GR" b="1" dirty="0" smtClean="0">
                <a:solidFill>
                  <a:schemeClr val="tx2">
                    <a:lumMod val="75000"/>
                  </a:schemeClr>
                </a:solidFill>
              </a:rPr>
              <a:t>Εξετάζει καταγγελίες </a:t>
            </a:r>
          </a:p>
          <a:p>
            <a:pPr marL="342900" indent="-342900">
              <a:buClrTx/>
              <a:buFont typeface="Arial" pitchFamily="34" charset="0"/>
              <a:buChar char="•"/>
            </a:pPr>
            <a:r>
              <a:rPr lang="el-GR" b="1" dirty="0" smtClean="0">
                <a:solidFill>
                  <a:schemeClr val="tx2">
                    <a:lumMod val="75000"/>
                  </a:schemeClr>
                </a:solidFill>
              </a:rPr>
              <a:t>Εκπαιδεύει εργοδότες και εργαζομένους</a:t>
            </a:r>
          </a:p>
          <a:p>
            <a:pPr marL="342900" indent="-342900">
              <a:buClrTx/>
              <a:buFont typeface="Arial" pitchFamily="34" charset="0"/>
              <a:buChar char="•"/>
            </a:pPr>
            <a:r>
              <a:rPr lang="el-GR" b="1" dirty="0" smtClean="0">
                <a:solidFill>
                  <a:schemeClr val="tx2">
                    <a:lumMod val="75000"/>
                  </a:schemeClr>
                </a:solidFill>
              </a:rPr>
              <a:t>Παρέχει πληροφορίες και συμβουλές προς εργοδότες και εργαζομένους</a:t>
            </a:r>
          </a:p>
          <a:p>
            <a:pPr marL="342900" indent="-342900">
              <a:buClrTx/>
              <a:buFont typeface="Arial" pitchFamily="34" charset="0"/>
              <a:buChar char="•"/>
            </a:pPr>
            <a:r>
              <a:rPr lang="el-GR" b="1" dirty="0" smtClean="0">
                <a:solidFill>
                  <a:schemeClr val="tx2">
                    <a:lumMod val="75000"/>
                  </a:schemeClr>
                </a:solidFill>
              </a:rPr>
              <a:t>Τηρεί τις διατάξεις ασφάλειας και υγείας  </a:t>
            </a:r>
          </a:p>
          <a:p>
            <a:pPr marL="342900" indent="-342900">
              <a:buClrTx/>
              <a:buFont typeface="Arial" pitchFamily="34" charset="0"/>
              <a:buChar char="•"/>
            </a:pPr>
            <a:endParaRPr lang="en-US" b="1" dirty="0">
              <a:solidFill>
                <a:schemeClr val="tx2">
                  <a:lumMod val="75000"/>
                </a:schemeClr>
              </a:solidFill>
            </a:endParaRPr>
          </a:p>
        </p:txBody>
      </p:sp>
      <p:pic>
        <p:nvPicPr>
          <p:cNvPr id="7" name="Picture 6"/>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22454957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844824"/>
            <a:ext cx="7632848" cy="3960440"/>
          </a:xfrm>
        </p:spPr>
        <p:txBody>
          <a:bodyPr>
            <a:noAutofit/>
          </a:bodyPr>
          <a:lstStyle/>
          <a:p>
            <a:r>
              <a:rPr lang="el-GR" b="1" u="sng" dirty="0" smtClean="0">
                <a:solidFill>
                  <a:schemeClr val="tx2">
                    <a:lumMod val="75000"/>
                  </a:schemeClr>
                </a:solidFill>
              </a:rPr>
              <a:t>Ο ΕΠΙΘΕΩΡΗΤΗΣ</a:t>
            </a:r>
          </a:p>
          <a:p>
            <a:endParaRPr lang="el-GR" b="1" dirty="0" smtClean="0">
              <a:solidFill>
                <a:schemeClr val="tx2">
                  <a:lumMod val="75000"/>
                </a:schemeClr>
              </a:solidFill>
            </a:endParaRPr>
          </a:p>
          <a:p>
            <a:pPr marL="342900" indent="-342900" algn="just">
              <a:buClrTx/>
              <a:buFont typeface="Arial" pitchFamily="34" charset="0"/>
              <a:buChar char="•"/>
            </a:pPr>
            <a:r>
              <a:rPr lang="el-GR" b="1" dirty="0">
                <a:solidFill>
                  <a:schemeClr val="tx2">
                    <a:lumMod val="75000"/>
                  </a:schemeClr>
                </a:solidFill>
              </a:rPr>
              <a:t>Μ</a:t>
            </a:r>
            <a:r>
              <a:rPr lang="el-GR" b="1" dirty="0" smtClean="0">
                <a:solidFill>
                  <a:schemeClr val="tx2">
                    <a:lumMod val="75000"/>
                  </a:schemeClr>
                </a:solidFill>
              </a:rPr>
              <a:t>πορεί να εισέρχεται σε οποιοδήποτε χώρο εργασίας εκτός οικιών, σε οποιοδήποτε εύλογο χρόνο ή σε οποιοδήποτε χρόνο θεωρεί πρόσφορο </a:t>
            </a:r>
          </a:p>
          <a:p>
            <a:pPr marL="342900" indent="-342900" algn="just">
              <a:buClrTx/>
              <a:buFont typeface="Arial" pitchFamily="34" charset="0"/>
              <a:buChar char="•"/>
            </a:pPr>
            <a:r>
              <a:rPr lang="el-GR" b="1" dirty="0" smtClean="0">
                <a:solidFill>
                  <a:schemeClr val="tx2">
                    <a:lumMod val="75000"/>
                  </a:schemeClr>
                </a:solidFill>
              </a:rPr>
              <a:t>Να ζητά τη συνδρομή οποιασδήποτε δημόσιας υπηρεσίας η οποία υποχρεούται να του την παρέχει</a:t>
            </a:r>
          </a:p>
          <a:p>
            <a:pPr marL="342900" indent="-342900" algn="just">
              <a:buClrTx/>
              <a:buFont typeface="Arial" pitchFamily="34" charset="0"/>
              <a:buChar char="•"/>
            </a:pPr>
            <a:r>
              <a:rPr lang="el-GR" b="1" dirty="0" smtClean="0">
                <a:solidFill>
                  <a:schemeClr val="tx2">
                    <a:lumMod val="75000"/>
                  </a:schemeClr>
                </a:solidFill>
              </a:rPr>
              <a:t>Να απαιτεί την παρουσίαση οποιουδήποτε μητρώου, αρχείου, πιστοποιητικού ή εγγράφου</a:t>
            </a:r>
          </a:p>
          <a:p>
            <a:pPr marL="342900" indent="-342900" algn="just">
              <a:buClrTx/>
              <a:buFont typeface="Arial" pitchFamily="34" charset="0"/>
              <a:buChar char="•"/>
            </a:pPr>
            <a:r>
              <a:rPr lang="el-GR" b="1" dirty="0" smtClean="0">
                <a:solidFill>
                  <a:schemeClr val="tx2">
                    <a:lumMod val="75000"/>
                  </a:schemeClr>
                </a:solidFill>
              </a:rPr>
              <a:t>Να απαιτεί πληροφορίες από οποιοδήποτε πρόσωπο έχει εύλογη αιτία να το ζητήσει</a:t>
            </a:r>
            <a:endParaRPr lang="en-US" b="1" dirty="0">
              <a:solidFill>
                <a:schemeClr val="tx2">
                  <a:lumMod val="75000"/>
                </a:schemeClr>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422858427"/>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433</TotalTime>
  <Words>1285</Words>
  <Application>Microsoft Office PowerPoint</Application>
  <PresentationFormat>On-screen Show (4:3)</PresentationFormat>
  <Paragraphs>155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Cambria</vt:lpstr>
      <vt:lpstr>MS Mincho</vt:lpstr>
      <vt:lpstr>Times New Roman</vt:lpstr>
      <vt:lpstr>Adjacency</vt:lpstr>
      <vt:lpstr>Ο ΠΕΡΙ ΣΥΣΤΑΣΗΣ ΥΠΗΡΕΣΙΑΣ ΕΠΙΘΕΩΡΗΣΕΩΝ ΣΤΟ ΥΠΟΥΡΓΕΙΟ ΕΡΓΑΣΙΑΣ, ΠΡΟΝΟΙΑΣ ΚΑΙ ΚΟΙΝΩΝΙΚΩΝ ΑΣΦΑΛΙΣΕΩΝ ΝΟΜΟΣ ΤΟΥ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ΕΥΧΑΡΙΣΤΩ  ΓΙΑ ΤΗΝ ΠΡΟΣΟΧΗ ΣΑΣ</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afdasdfsdfdsf</dc:title>
  <dc:creator>Maria Iosif</dc:creator>
  <cp:lastModifiedBy>Maria Iosif</cp:lastModifiedBy>
  <cp:revision>40</cp:revision>
  <dcterms:created xsi:type="dcterms:W3CDTF">2017-11-03T05:35:48Z</dcterms:created>
  <dcterms:modified xsi:type="dcterms:W3CDTF">2018-10-26T11:59:18Z</dcterms:modified>
</cp:coreProperties>
</file>